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96" r:id="rId5"/>
    <p:sldId id="259" r:id="rId6"/>
    <p:sldId id="260" r:id="rId7"/>
    <p:sldId id="264" r:id="rId8"/>
    <p:sldId id="265" r:id="rId9"/>
    <p:sldId id="297" r:id="rId10"/>
    <p:sldId id="266" r:id="rId11"/>
    <p:sldId id="299" r:id="rId12"/>
    <p:sldId id="298" r:id="rId13"/>
    <p:sldId id="300" r:id="rId14"/>
    <p:sldId id="301" r:id="rId15"/>
    <p:sldId id="302" r:id="rId16"/>
    <p:sldId id="303" r:id="rId17"/>
    <p:sldId id="304" r:id="rId18"/>
    <p:sldId id="267" r:id="rId19"/>
    <p:sldId id="277" r:id="rId20"/>
    <p:sldId id="305" r:id="rId21"/>
    <p:sldId id="306" r:id="rId22"/>
    <p:sldId id="307" r:id="rId23"/>
    <p:sldId id="308" r:id="rId24"/>
    <p:sldId id="309" r:id="rId25"/>
    <p:sldId id="286" r:id="rId26"/>
    <p:sldId id="310" r:id="rId27"/>
    <p:sldId id="311" r:id="rId28"/>
    <p:sldId id="261" r:id="rId29"/>
    <p:sldId id="275" r:id="rId30"/>
    <p:sldId id="263"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Nunito" pitchFamily="2" charset="0"/>
      <p:regular r:id="rId41"/>
      <p:bold r:id="rId42"/>
      <p:italic r:id="rId43"/>
      <p:boldItalic r:id="rId44"/>
    </p:embeddedFont>
    <p:embeddedFont>
      <p:font typeface="Nunito ExtraBold" pitchFamily="2" charset="0"/>
      <p:bold r:id="rId45"/>
      <p:boldItalic r:id="rId46"/>
    </p:embeddedFont>
    <p:embeddedFont>
      <p:font typeface="Nunito SemiBold"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jCPtSR2+SO+DPeHXLL5JrxiTpR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6E7454-6B13-40CE-91AE-A84AF2B8098F}">
  <a:tblStyle styleId="{A16E7454-6B13-40CE-91AE-A84AF2B8098F}"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rgbClr val="5B9BD5">
              <a:alpha val="20000"/>
            </a:srgbClr>
          </a:solidFill>
        </a:fill>
      </a:tcStyle>
    </a:band1H>
    <a:band2H>
      <a:tcTxStyle/>
      <a:tcStyle>
        <a:tcBdr/>
      </a:tcStyle>
    </a:band2H>
    <a:band1V>
      <a:tcTxStyle/>
      <a:tcStyle>
        <a:tcBdr/>
        <a:fill>
          <a:solidFill>
            <a:srgbClr val="5B9BD5">
              <a:alpha val="20000"/>
            </a:srgb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9" d="100"/>
          <a:sy n="159" d="100"/>
        </p:scale>
        <p:origin x="228" y="-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8120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879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6823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7110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9659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5550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2667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6671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7790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71051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751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6896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1737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ge1a9588eba_0_9"/>
          <p:cNvSpPr txBox="1">
            <a:spLocks noGrp="1"/>
          </p:cNvSpPr>
          <p:nvPr>
            <p:ph type="ctrTitle"/>
          </p:nvPr>
        </p:nvSpPr>
        <p:spPr>
          <a:xfrm>
            <a:off x="2210208" y="744575"/>
            <a:ext cx="66222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ge1a9588eba_0_9"/>
          <p:cNvSpPr txBox="1">
            <a:spLocks noGrp="1"/>
          </p:cNvSpPr>
          <p:nvPr>
            <p:ph type="subTitle" idx="1"/>
          </p:nvPr>
        </p:nvSpPr>
        <p:spPr>
          <a:xfrm>
            <a:off x="2210202" y="2834125"/>
            <a:ext cx="662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7"/>
        <p:cNvGrpSpPr/>
        <p:nvPr/>
      </p:nvGrpSpPr>
      <p:grpSpPr>
        <a:xfrm>
          <a:off x="0" y="0"/>
          <a:ext cx="0" cy="0"/>
          <a:chOff x="0" y="0"/>
          <a:chExt cx="0" cy="0"/>
        </a:xfrm>
      </p:grpSpPr>
      <p:sp>
        <p:nvSpPr>
          <p:cNvPr id="48" name="Google Shape;48;ge1a9588eba_0_42"/>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49" name="Google Shape;49;ge1a9588eba_0_42" descr="A close up of a logo&#10;&#10;Description automatically generated"/>
          <p:cNvPicPr preferRelativeResize="0"/>
          <p:nvPr/>
        </p:nvPicPr>
        <p:blipFill rotWithShape="1">
          <a:blip r:embed="rId2">
            <a:alphaModFix/>
          </a:blip>
          <a:srcRect l="42816" t="18359" r="37297" b="19152"/>
          <a:stretch/>
        </p:blipFill>
        <p:spPr>
          <a:xfrm>
            <a:off x="6052536" y="514443"/>
            <a:ext cx="2095112" cy="3703320"/>
          </a:xfrm>
          <a:prstGeom prst="rect">
            <a:avLst/>
          </a:prstGeom>
          <a:noFill/>
          <a:ln>
            <a:noFill/>
          </a:ln>
        </p:spPr>
      </p:pic>
      <p:sp>
        <p:nvSpPr>
          <p:cNvPr id="50" name="Google Shape;50;ge1a9588eba_0_42"/>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51" name="Google Shape;51;ge1a9588eba_0_42"/>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i="0" u="none" strike="noStrike" cap="none">
                <a:solidFill>
                  <a:schemeClr val="lt1"/>
                </a:solidFill>
                <a:latin typeface="Nunito ExtraBold"/>
                <a:ea typeface="Nunito ExtraBold"/>
                <a:cs typeface="Nunito ExtraBold"/>
                <a:sym typeface="Nunito ExtraBold"/>
              </a:rPr>
              <a:t>Happy Learning </a:t>
            </a:r>
            <a:r>
              <a:rPr lang="en" sz="3300">
                <a:solidFill>
                  <a:schemeClr val="lt1"/>
                </a:solidFill>
                <a:latin typeface="Nunito ExtraBold"/>
                <a:ea typeface="Nunito ExtraBold"/>
                <a:cs typeface="Nunito ExtraBold"/>
                <a:sym typeface="Nunito ExtraBold"/>
              </a:rPr>
              <a:t>!</a:t>
            </a:r>
            <a:endParaRPr sz="3300" i="0" u="none" strike="noStrike" cap="none">
              <a:solidFill>
                <a:schemeClr val="lt1"/>
              </a:solidFill>
              <a:latin typeface="Nunito ExtraBold"/>
              <a:ea typeface="Nunito ExtraBold"/>
              <a:cs typeface="Nunito ExtraBold"/>
              <a:sym typeface="Nunito ExtraBold"/>
            </a:endParaRPr>
          </a:p>
        </p:txBody>
      </p:sp>
      <p:pic>
        <p:nvPicPr>
          <p:cNvPr id="52" name="Google Shape;52;ge1a9588eba_0_42"/>
          <p:cNvPicPr preferRelativeResize="0"/>
          <p:nvPr/>
        </p:nvPicPr>
        <p:blipFill>
          <a:blip r:embed="rId3">
            <a:alphaModFix/>
          </a:blip>
          <a:stretch>
            <a:fillRect/>
          </a:stretch>
        </p:blipFill>
        <p:spPr>
          <a:xfrm>
            <a:off x="295874" y="683275"/>
            <a:ext cx="3757725" cy="8258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e1a9588eba_0_1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E39A9"/>
              </a:buClr>
              <a:buSzPts val="3600"/>
              <a:buNone/>
              <a:defRPr sz="3600">
                <a:solidFill>
                  <a:srgbClr val="0E39A9"/>
                </a:solidFill>
              </a:defRPr>
            </a:lvl1pPr>
            <a:lvl2pPr lvl="1" rtl="0">
              <a:spcBef>
                <a:spcPts val="0"/>
              </a:spcBef>
              <a:spcAft>
                <a:spcPts val="0"/>
              </a:spcAft>
              <a:buClr>
                <a:srgbClr val="0E39A9"/>
              </a:buClr>
              <a:buSzPts val="3600"/>
              <a:buNone/>
              <a:defRPr sz="3600">
                <a:solidFill>
                  <a:srgbClr val="0E39A9"/>
                </a:solidFill>
              </a:defRPr>
            </a:lvl2pPr>
            <a:lvl3pPr lvl="2" rtl="0">
              <a:spcBef>
                <a:spcPts val="0"/>
              </a:spcBef>
              <a:spcAft>
                <a:spcPts val="0"/>
              </a:spcAft>
              <a:buClr>
                <a:srgbClr val="0E39A9"/>
              </a:buClr>
              <a:buSzPts val="3600"/>
              <a:buNone/>
              <a:defRPr sz="3600">
                <a:solidFill>
                  <a:srgbClr val="0E39A9"/>
                </a:solidFill>
              </a:defRPr>
            </a:lvl3pPr>
            <a:lvl4pPr lvl="3" rtl="0">
              <a:spcBef>
                <a:spcPts val="0"/>
              </a:spcBef>
              <a:spcAft>
                <a:spcPts val="0"/>
              </a:spcAft>
              <a:buClr>
                <a:srgbClr val="0E39A9"/>
              </a:buClr>
              <a:buSzPts val="3600"/>
              <a:buNone/>
              <a:defRPr sz="3600">
                <a:solidFill>
                  <a:srgbClr val="0E39A9"/>
                </a:solidFill>
              </a:defRPr>
            </a:lvl4pPr>
            <a:lvl5pPr lvl="4" rtl="0">
              <a:spcBef>
                <a:spcPts val="0"/>
              </a:spcBef>
              <a:spcAft>
                <a:spcPts val="0"/>
              </a:spcAft>
              <a:buClr>
                <a:srgbClr val="0E39A9"/>
              </a:buClr>
              <a:buSzPts val="3600"/>
              <a:buNone/>
              <a:defRPr sz="3600">
                <a:solidFill>
                  <a:srgbClr val="0E39A9"/>
                </a:solidFill>
              </a:defRPr>
            </a:lvl5pPr>
            <a:lvl6pPr lvl="5" rtl="0">
              <a:spcBef>
                <a:spcPts val="0"/>
              </a:spcBef>
              <a:spcAft>
                <a:spcPts val="0"/>
              </a:spcAft>
              <a:buClr>
                <a:srgbClr val="0E39A9"/>
              </a:buClr>
              <a:buSzPts val="3600"/>
              <a:buNone/>
              <a:defRPr sz="3600">
                <a:solidFill>
                  <a:srgbClr val="0E39A9"/>
                </a:solidFill>
              </a:defRPr>
            </a:lvl6pPr>
            <a:lvl7pPr lvl="6" rtl="0">
              <a:spcBef>
                <a:spcPts val="0"/>
              </a:spcBef>
              <a:spcAft>
                <a:spcPts val="0"/>
              </a:spcAft>
              <a:buClr>
                <a:srgbClr val="0E39A9"/>
              </a:buClr>
              <a:buSzPts val="3600"/>
              <a:buNone/>
              <a:defRPr sz="3600">
                <a:solidFill>
                  <a:srgbClr val="0E39A9"/>
                </a:solidFill>
              </a:defRPr>
            </a:lvl7pPr>
            <a:lvl8pPr lvl="7" rtl="0">
              <a:spcBef>
                <a:spcPts val="0"/>
              </a:spcBef>
              <a:spcAft>
                <a:spcPts val="0"/>
              </a:spcAft>
              <a:buClr>
                <a:srgbClr val="0E39A9"/>
              </a:buClr>
              <a:buSzPts val="3600"/>
              <a:buNone/>
              <a:defRPr sz="3600">
                <a:solidFill>
                  <a:srgbClr val="0E39A9"/>
                </a:solidFill>
              </a:defRPr>
            </a:lvl8pPr>
            <a:lvl9pPr lvl="8" rtl="0">
              <a:spcBef>
                <a:spcPts val="0"/>
              </a:spcBef>
              <a:spcAft>
                <a:spcPts val="0"/>
              </a:spcAft>
              <a:buClr>
                <a:srgbClr val="0E39A9"/>
              </a:buClr>
              <a:buSzPts val="3600"/>
              <a:buNone/>
              <a:defRPr sz="3600">
                <a:solidFill>
                  <a:srgbClr val="0E39A9"/>
                </a:solidFill>
              </a:defRPr>
            </a:lvl9pPr>
          </a:lstStyle>
          <a:p>
            <a:endParaRPr/>
          </a:p>
        </p:txBody>
      </p:sp>
      <p:sp>
        <p:nvSpPr>
          <p:cNvPr id="19" name="Google Shape;19;ge1a9588eba_0_12"/>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e1a9588eba_0_15"/>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2" name="Google Shape;22;ge1a9588eba_0_15"/>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Font typeface="Nunito"/>
              <a:buChar char="●"/>
              <a:defRPr>
                <a:latin typeface="Nunito"/>
                <a:ea typeface="Nunito"/>
                <a:cs typeface="Nunito"/>
                <a:sym typeface="Nunito"/>
              </a:defRPr>
            </a:lvl1pPr>
            <a:lvl2pPr marL="914400" lvl="1" indent="-311150" rtl="0">
              <a:spcBef>
                <a:spcPts val="1600"/>
              </a:spcBef>
              <a:spcAft>
                <a:spcPts val="0"/>
              </a:spcAft>
              <a:buSzPts val="1300"/>
              <a:buFont typeface="Nunito"/>
              <a:buChar char="○"/>
              <a:defRPr>
                <a:latin typeface="Nunito"/>
                <a:ea typeface="Nunito"/>
                <a:cs typeface="Nunito"/>
                <a:sym typeface="Nunito"/>
              </a:defRPr>
            </a:lvl2pPr>
            <a:lvl3pPr marL="1371600" lvl="2" indent="-304800" rtl="0">
              <a:spcBef>
                <a:spcPts val="1600"/>
              </a:spcBef>
              <a:spcAft>
                <a:spcPts val="0"/>
              </a:spcAft>
              <a:buSzPts val="1200"/>
              <a:buFont typeface="Nunito"/>
              <a:buChar char="■"/>
              <a:defRPr>
                <a:latin typeface="Nunito"/>
                <a:ea typeface="Nunito"/>
                <a:cs typeface="Nunito"/>
                <a:sym typeface="Nunito"/>
              </a:defRPr>
            </a:lvl3pPr>
            <a:lvl4pPr marL="1828800" lvl="3" indent="-298450" rtl="0">
              <a:spcBef>
                <a:spcPts val="1600"/>
              </a:spcBef>
              <a:spcAft>
                <a:spcPts val="0"/>
              </a:spcAft>
              <a:buSzPts val="1100"/>
              <a:buFont typeface="Nunito"/>
              <a:buChar char="●"/>
              <a:defRPr>
                <a:latin typeface="Nunito"/>
                <a:ea typeface="Nunito"/>
                <a:cs typeface="Nunito"/>
                <a:sym typeface="Nunito"/>
              </a:defRPr>
            </a:lvl4pPr>
            <a:lvl5pPr marL="2286000" lvl="4" indent="-292100" rtl="0">
              <a:spcBef>
                <a:spcPts val="1600"/>
              </a:spcBef>
              <a:spcAft>
                <a:spcPts val="0"/>
              </a:spcAft>
              <a:buSzPts val="1000"/>
              <a:buFont typeface="Nunito"/>
              <a:buChar char="○"/>
              <a:defRPr>
                <a:latin typeface="Nunito"/>
                <a:ea typeface="Nunito"/>
                <a:cs typeface="Nunito"/>
                <a:sym typeface="Nunito"/>
              </a:defRPr>
            </a:lvl5pPr>
            <a:lvl6pPr marL="2743200" lvl="5" indent="-285750" rtl="0">
              <a:spcBef>
                <a:spcPts val="1600"/>
              </a:spcBef>
              <a:spcAft>
                <a:spcPts val="0"/>
              </a:spcAft>
              <a:buSzPts val="900"/>
              <a:buFont typeface="Nunito"/>
              <a:buChar char="■"/>
              <a:defRPr>
                <a:latin typeface="Nunito"/>
                <a:ea typeface="Nunito"/>
                <a:cs typeface="Nunito"/>
                <a:sym typeface="Nunito"/>
              </a:defRPr>
            </a:lvl6pPr>
            <a:lvl7pPr marL="3200400" lvl="6" indent="-279400" rtl="0">
              <a:spcBef>
                <a:spcPts val="1600"/>
              </a:spcBef>
              <a:spcAft>
                <a:spcPts val="0"/>
              </a:spcAft>
              <a:buSzPts val="800"/>
              <a:buFont typeface="Nunito"/>
              <a:buChar char="●"/>
              <a:defRPr>
                <a:latin typeface="Nunito"/>
                <a:ea typeface="Nunito"/>
                <a:cs typeface="Nunito"/>
                <a:sym typeface="Nunito"/>
              </a:defRPr>
            </a:lvl7pPr>
            <a:lvl8pPr marL="3657600" lvl="7" indent="-273050" rtl="0">
              <a:spcBef>
                <a:spcPts val="1600"/>
              </a:spcBef>
              <a:spcAft>
                <a:spcPts val="0"/>
              </a:spcAft>
              <a:buSzPts val="700"/>
              <a:buFont typeface="Nunito"/>
              <a:buChar char="○"/>
              <a:defRPr>
                <a:latin typeface="Nunito"/>
                <a:ea typeface="Nunito"/>
                <a:cs typeface="Nunito"/>
                <a:sym typeface="Nunito"/>
              </a:defRPr>
            </a:lvl8pPr>
            <a:lvl9pPr marL="4114800" lvl="8" indent="-266700" rtl="0">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3" name="Google Shape;23;ge1a9588eba_0_1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ge1a9588eba_0_19"/>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aphicFrame>
        <p:nvGraphicFramePr>
          <p:cNvPr id="26" name="Google Shape;26;ge1a9588eba_0_19"/>
          <p:cNvGraphicFramePr/>
          <p:nvPr/>
        </p:nvGraphicFramePr>
        <p:xfrm>
          <a:off x="201942" y="833662"/>
          <a:ext cx="3000000" cy="3000000"/>
        </p:xfrm>
        <a:graphic>
          <a:graphicData uri="http://schemas.openxmlformats.org/drawingml/2006/table">
            <a:tbl>
              <a:tblPr firstRow="1" bandRow="1">
                <a:noFill/>
                <a:tableStyleId>{A16E7454-6B13-40CE-91AE-A84AF2B8098F}</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a:t>
                      </a:r>
                      <a:endParaRPr>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 Profile </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Business Insights for Marketing Team</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1</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Engage Online – Set up priority calling in lines – Upsell and Cross sell premium products</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2</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baseline="30000">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3</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ge1a9588eba_0_19"/>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e1a9588eba_0_23"/>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0" name="Google Shape;30;ge1a9588eba_0_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ge1a9588eba_0_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Google Shape;32;ge1a9588eba_0_23"/>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ge1a9588eba_0_28"/>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5" name="Google Shape;35;ge1a9588eba_0_28"/>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e1a9588eba_0_3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8" name="Google Shape;38;ge1a9588eba_0_31"/>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e1a9588eba_0_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e1a9588eba_0_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ge1a9588eba_0_3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ge1a9588eba_0_3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rtl="0">
              <a:spcBef>
                <a:spcPts val="0"/>
              </a:spcBef>
              <a:spcAft>
                <a:spcPts val="0"/>
              </a:spcAft>
              <a:buSzPts val="1500"/>
              <a:buChar char="●"/>
              <a:defRPr/>
            </a:lvl1pPr>
            <a:lvl2pPr marL="914400" lvl="1" indent="-311150" rtl="0">
              <a:spcBef>
                <a:spcPts val="1600"/>
              </a:spcBef>
              <a:spcAft>
                <a:spcPts val="0"/>
              </a:spcAft>
              <a:buSzPts val="1300"/>
              <a:buChar char="○"/>
              <a:defRPr/>
            </a:lvl2pPr>
            <a:lvl3pPr marL="1371600" lvl="2" indent="-304800" rtl="0">
              <a:spcBef>
                <a:spcPts val="1600"/>
              </a:spcBef>
              <a:spcAft>
                <a:spcPts val="0"/>
              </a:spcAft>
              <a:buSzPts val="1200"/>
              <a:buChar char="■"/>
              <a:defRPr/>
            </a:lvl3pPr>
            <a:lvl4pPr marL="1828800" lvl="3" indent="-298450" rtl="0">
              <a:spcBef>
                <a:spcPts val="1600"/>
              </a:spcBef>
              <a:spcAft>
                <a:spcPts val="0"/>
              </a:spcAft>
              <a:buSzPts val="1100"/>
              <a:buChar char="●"/>
              <a:defRPr/>
            </a:lvl4pPr>
            <a:lvl5pPr marL="2286000" lvl="4" indent="-292100" rtl="0">
              <a:spcBef>
                <a:spcPts val="1600"/>
              </a:spcBef>
              <a:spcAft>
                <a:spcPts val="0"/>
              </a:spcAft>
              <a:buSzPts val="1000"/>
              <a:buChar char="○"/>
              <a:defRPr/>
            </a:lvl5pPr>
            <a:lvl6pPr marL="2743200" lvl="5" indent="-285750" rtl="0">
              <a:spcBef>
                <a:spcPts val="1600"/>
              </a:spcBef>
              <a:spcAft>
                <a:spcPts val="0"/>
              </a:spcAft>
              <a:buSzPts val="900"/>
              <a:buChar char="■"/>
              <a:defRPr/>
            </a:lvl6pPr>
            <a:lvl7pPr marL="3200400" lvl="6" indent="-279400" rtl="0">
              <a:spcBef>
                <a:spcPts val="1600"/>
              </a:spcBef>
              <a:spcAft>
                <a:spcPts val="0"/>
              </a:spcAft>
              <a:buSzPts val="800"/>
              <a:buChar char="●"/>
              <a:defRPr/>
            </a:lvl7pPr>
            <a:lvl8pPr marL="3657600" lvl="7" indent="-273050" rtl="0">
              <a:spcBef>
                <a:spcPts val="1600"/>
              </a:spcBef>
              <a:spcAft>
                <a:spcPts val="0"/>
              </a:spcAft>
              <a:buSzPts val="700"/>
              <a:buChar char="○"/>
              <a:defRPr/>
            </a:lvl8pPr>
            <a:lvl9pPr marL="4114800" lvl="8" indent="-266700" rtl="0">
              <a:spcBef>
                <a:spcPts val="1600"/>
              </a:spcBef>
              <a:spcAft>
                <a:spcPts val="1600"/>
              </a:spcAft>
              <a:buSzPts val="600"/>
              <a:buChar char="■"/>
              <a:defRPr/>
            </a:lvl9pPr>
          </a:lstStyle>
          <a:p>
            <a:endParaRPr/>
          </a:p>
        </p:txBody>
      </p:sp>
      <p:sp>
        <p:nvSpPr>
          <p:cNvPr id="44" name="Google Shape;44;ge1a9588eba_0_34"/>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ge1a9588eba_0_40"/>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e1a9588eba_0_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Nunito"/>
              <a:buNone/>
              <a:defRPr sz="2200" b="1">
                <a:solidFill>
                  <a:srgbClr val="434343"/>
                </a:solidFill>
                <a:latin typeface="Nunito"/>
                <a:ea typeface="Nunito"/>
                <a:cs typeface="Nunito"/>
                <a:sym typeface="Nunito"/>
              </a:defRPr>
            </a:lvl1pPr>
            <a:lvl2pPr lvl="1"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2pPr>
            <a:lvl3pPr lvl="2"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3pPr>
            <a:lvl4pPr lvl="3"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4pPr>
            <a:lvl5pPr lvl="4"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5pPr>
            <a:lvl6pPr lvl="5"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6pPr>
            <a:lvl7pPr lvl="6"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7pPr>
            <a:lvl8pPr lvl="7"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8pPr>
            <a:lvl9pPr lvl="8"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9pPr>
          </a:lstStyle>
          <a:p>
            <a:endParaRPr/>
          </a:p>
        </p:txBody>
      </p:sp>
      <p:sp>
        <p:nvSpPr>
          <p:cNvPr id="7" name="Google Shape;7;ge1a9588eba_0_0"/>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1pPr>
            <a:lvl2pPr marL="914400" lvl="1" indent="-311150" rtl="0">
              <a:lnSpc>
                <a:spcPct val="115000"/>
              </a:lnSpc>
              <a:spcBef>
                <a:spcPts val="1600"/>
              </a:spcBef>
              <a:spcAft>
                <a:spcPts val="0"/>
              </a:spcAft>
              <a:buClr>
                <a:schemeClr val="dk2"/>
              </a:buClr>
              <a:buSzPts val="1300"/>
              <a:buFont typeface="Nunito"/>
              <a:buChar char="○"/>
              <a:defRPr sz="1300">
                <a:solidFill>
                  <a:schemeClr val="dk2"/>
                </a:solidFill>
                <a:latin typeface="Nunito"/>
                <a:ea typeface="Nunito"/>
                <a:cs typeface="Nunito"/>
                <a:sym typeface="Nunito"/>
              </a:defRPr>
            </a:lvl2pPr>
            <a:lvl3pPr marL="1371600" lvl="2" indent="-304800" rtl="0">
              <a:lnSpc>
                <a:spcPct val="115000"/>
              </a:lnSpc>
              <a:spcBef>
                <a:spcPts val="1600"/>
              </a:spcBef>
              <a:spcAft>
                <a:spcPts val="0"/>
              </a:spcAft>
              <a:buClr>
                <a:schemeClr val="dk2"/>
              </a:buClr>
              <a:buSzPts val="1200"/>
              <a:buFont typeface="Nunito"/>
              <a:buChar char="■"/>
              <a:defRPr sz="12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2100" rtl="0">
              <a:lnSpc>
                <a:spcPct val="115000"/>
              </a:lnSpc>
              <a:spcBef>
                <a:spcPts val="1600"/>
              </a:spcBef>
              <a:spcAft>
                <a:spcPts val="0"/>
              </a:spcAft>
              <a:buClr>
                <a:schemeClr val="dk2"/>
              </a:buClr>
              <a:buSzPts val="1000"/>
              <a:buFont typeface="Nunito"/>
              <a:buChar char="○"/>
              <a:defRPr sz="1000">
                <a:solidFill>
                  <a:schemeClr val="dk2"/>
                </a:solidFill>
                <a:latin typeface="Nunito"/>
                <a:ea typeface="Nunito"/>
                <a:cs typeface="Nunito"/>
                <a:sym typeface="Nunito"/>
              </a:defRPr>
            </a:lvl5pPr>
            <a:lvl6pPr marL="2743200" lvl="5" indent="-285750" rtl="0">
              <a:lnSpc>
                <a:spcPct val="115000"/>
              </a:lnSpc>
              <a:spcBef>
                <a:spcPts val="1600"/>
              </a:spcBef>
              <a:spcAft>
                <a:spcPts val="0"/>
              </a:spcAft>
              <a:buClr>
                <a:schemeClr val="dk2"/>
              </a:buClr>
              <a:buSzPts val="900"/>
              <a:buFont typeface="Nunito"/>
              <a:buChar char="■"/>
              <a:defRPr sz="900">
                <a:solidFill>
                  <a:schemeClr val="dk2"/>
                </a:solidFill>
                <a:latin typeface="Nunito"/>
                <a:ea typeface="Nunito"/>
                <a:cs typeface="Nunito"/>
                <a:sym typeface="Nunito"/>
              </a:defRPr>
            </a:lvl6pPr>
            <a:lvl7pPr marL="3200400" lvl="6" indent="-279400" rtl="0">
              <a:lnSpc>
                <a:spcPct val="115000"/>
              </a:lnSpc>
              <a:spcBef>
                <a:spcPts val="1600"/>
              </a:spcBef>
              <a:spcAft>
                <a:spcPts val="0"/>
              </a:spcAft>
              <a:buClr>
                <a:schemeClr val="dk2"/>
              </a:buClr>
              <a:buSzPts val="800"/>
              <a:buFont typeface="Nunito"/>
              <a:buChar char="●"/>
              <a:defRPr sz="800">
                <a:solidFill>
                  <a:schemeClr val="dk2"/>
                </a:solidFill>
                <a:latin typeface="Nunito"/>
                <a:ea typeface="Nunito"/>
                <a:cs typeface="Nunito"/>
                <a:sym typeface="Nunito"/>
              </a:defRPr>
            </a:lvl7pPr>
            <a:lvl8pPr marL="3657600" lvl="7" indent="-273050" rtl="0">
              <a:lnSpc>
                <a:spcPct val="115000"/>
              </a:lnSpc>
              <a:spcBef>
                <a:spcPts val="1600"/>
              </a:spcBef>
              <a:spcAft>
                <a:spcPts val="0"/>
              </a:spcAft>
              <a:buClr>
                <a:schemeClr val="dk2"/>
              </a:buClr>
              <a:buSzPts val="700"/>
              <a:buFont typeface="Nunito"/>
              <a:buChar char="○"/>
              <a:defRPr sz="700">
                <a:solidFill>
                  <a:schemeClr val="dk2"/>
                </a:solidFill>
                <a:latin typeface="Nunito"/>
                <a:ea typeface="Nunito"/>
                <a:cs typeface="Nunito"/>
                <a:sym typeface="Nunito"/>
              </a:defRPr>
            </a:lvl8pPr>
            <a:lvl9pPr marL="4114800" lvl="8" indent="-266700" rtl="0">
              <a:lnSpc>
                <a:spcPct val="115000"/>
              </a:lnSpc>
              <a:spcBef>
                <a:spcPts val="1600"/>
              </a:spcBef>
              <a:spcAft>
                <a:spcPts val="1600"/>
              </a:spcAft>
              <a:buClr>
                <a:schemeClr val="dk2"/>
              </a:buClr>
              <a:buSzPts val="600"/>
              <a:buFont typeface="Nunito"/>
              <a:buChar char="■"/>
              <a:defRPr sz="600">
                <a:solidFill>
                  <a:schemeClr val="dk2"/>
                </a:solidFill>
                <a:latin typeface="Nunito"/>
                <a:ea typeface="Nunito"/>
                <a:cs typeface="Nunito"/>
                <a:sym typeface="Nunito"/>
              </a:defRPr>
            </a:lvl9pPr>
          </a:lstStyle>
          <a:p>
            <a:endParaRPr/>
          </a:p>
        </p:txBody>
      </p:sp>
      <p:sp>
        <p:nvSpPr>
          <p:cNvPr id="8" name="Google Shape;8;ge1a9588eba_0_0"/>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700" b="1">
                <a:solidFill>
                  <a:srgbClr val="434343"/>
                </a:solidFill>
                <a:latin typeface="Nunito"/>
                <a:ea typeface="Nunito"/>
                <a:cs typeface="Nunito"/>
                <a:sym typeface="Nunito"/>
              </a:rPr>
              <a:t>Proprietary content. © Great Learning. All Rights Reserved. Unauthorized use or distribution prohibited.</a:t>
            </a:r>
            <a:endParaRPr sz="700" b="1">
              <a:solidFill>
                <a:srgbClr val="434343"/>
              </a:solidFill>
              <a:latin typeface="Nunito"/>
              <a:ea typeface="Nunito"/>
              <a:cs typeface="Nunito"/>
              <a:sym typeface="Nunito"/>
            </a:endParaRPr>
          </a:p>
        </p:txBody>
      </p:sp>
      <p:sp>
        <p:nvSpPr>
          <p:cNvPr id="9" name="Google Shape;9;ge1a9588eba_0_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lvl="0" algn="ctr" rtl="0">
              <a:buNone/>
              <a:defRPr sz="800" b="1">
                <a:solidFill>
                  <a:srgbClr val="434343"/>
                </a:solidFill>
                <a:latin typeface="Nunito"/>
                <a:ea typeface="Nunito"/>
                <a:cs typeface="Nunito"/>
                <a:sym typeface="Nunito"/>
              </a:defRPr>
            </a:lvl1pPr>
            <a:lvl2pPr lvl="1" algn="ctr" rtl="0">
              <a:buNone/>
              <a:defRPr sz="800" b="1">
                <a:solidFill>
                  <a:srgbClr val="434343"/>
                </a:solidFill>
                <a:latin typeface="Nunito"/>
                <a:ea typeface="Nunito"/>
                <a:cs typeface="Nunito"/>
                <a:sym typeface="Nunito"/>
              </a:defRPr>
            </a:lvl2pPr>
            <a:lvl3pPr lvl="2" algn="ctr" rtl="0">
              <a:buNone/>
              <a:defRPr sz="800" b="1">
                <a:solidFill>
                  <a:srgbClr val="434343"/>
                </a:solidFill>
                <a:latin typeface="Nunito"/>
                <a:ea typeface="Nunito"/>
                <a:cs typeface="Nunito"/>
                <a:sym typeface="Nunito"/>
              </a:defRPr>
            </a:lvl3pPr>
            <a:lvl4pPr lvl="3" algn="ctr" rtl="0">
              <a:buNone/>
              <a:defRPr sz="800" b="1">
                <a:solidFill>
                  <a:srgbClr val="434343"/>
                </a:solidFill>
                <a:latin typeface="Nunito"/>
                <a:ea typeface="Nunito"/>
                <a:cs typeface="Nunito"/>
                <a:sym typeface="Nunito"/>
              </a:defRPr>
            </a:lvl4pPr>
            <a:lvl5pPr lvl="4" algn="ctr" rtl="0">
              <a:buNone/>
              <a:defRPr sz="800" b="1">
                <a:solidFill>
                  <a:srgbClr val="434343"/>
                </a:solidFill>
                <a:latin typeface="Nunito"/>
                <a:ea typeface="Nunito"/>
                <a:cs typeface="Nunito"/>
                <a:sym typeface="Nunito"/>
              </a:defRPr>
            </a:lvl5pPr>
            <a:lvl6pPr lvl="5" algn="ctr" rtl="0">
              <a:buNone/>
              <a:defRPr sz="800" b="1">
                <a:solidFill>
                  <a:srgbClr val="434343"/>
                </a:solidFill>
                <a:latin typeface="Nunito"/>
                <a:ea typeface="Nunito"/>
                <a:cs typeface="Nunito"/>
                <a:sym typeface="Nunito"/>
              </a:defRPr>
            </a:lvl6pPr>
            <a:lvl7pPr lvl="6" algn="ctr" rtl="0">
              <a:buNone/>
              <a:defRPr sz="800" b="1">
                <a:solidFill>
                  <a:srgbClr val="434343"/>
                </a:solidFill>
                <a:latin typeface="Nunito"/>
                <a:ea typeface="Nunito"/>
                <a:cs typeface="Nunito"/>
                <a:sym typeface="Nunito"/>
              </a:defRPr>
            </a:lvl7pPr>
            <a:lvl8pPr lvl="7" algn="ctr" rtl="0">
              <a:buNone/>
              <a:defRPr sz="800" b="1">
                <a:solidFill>
                  <a:srgbClr val="434343"/>
                </a:solidFill>
                <a:latin typeface="Nunito"/>
                <a:ea typeface="Nunito"/>
                <a:cs typeface="Nunito"/>
                <a:sym typeface="Nunito"/>
              </a:defRPr>
            </a:lvl8pPr>
            <a:lvl9pPr lvl="8" algn="ctr"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 name="Google Shape;10;ge1a9588eba_0_0"/>
          <p:cNvPicPr preferRelativeResize="0"/>
          <p:nvPr/>
        </p:nvPicPr>
        <p:blipFill>
          <a:blip r:embed="rId12">
            <a:alphaModFix/>
          </a:blip>
          <a:stretch>
            <a:fillRect/>
          </a:stretch>
        </p:blipFill>
        <p:spPr>
          <a:xfrm>
            <a:off x="7669500" y="68264"/>
            <a:ext cx="1395476" cy="572701"/>
          </a:xfrm>
          <a:prstGeom prst="rect">
            <a:avLst/>
          </a:prstGeom>
          <a:noFill/>
          <a:ln>
            <a:noFill/>
          </a:ln>
        </p:spPr>
      </p:pic>
      <p:grpSp>
        <p:nvGrpSpPr>
          <p:cNvPr id="11" name="Google Shape;11;ge1a9588eba_0_0"/>
          <p:cNvGrpSpPr/>
          <p:nvPr/>
        </p:nvGrpSpPr>
        <p:grpSpPr>
          <a:xfrm>
            <a:off x="6593" y="10"/>
            <a:ext cx="175500" cy="709221"/>
            <a:chOff x="6593" y="10"/>
            <a:chExt cx="175500" cy="709221"/>
          </a:xfrm>
        </p:grpSpPr>
        <p:sp>
          <p:nvSpPr>
            <p:cNvPr id="12" name="Google Shape;12;ge1a9588eba_0_0"/>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ge1a9588eba_0_0"/>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ctrTitle"/>
          </p:nvPr>
        </p:nvSpPr>
        <p:spPr>
          <a:xfrm>
            <a:off x="1158150" y="1869250"/>
            <a:ext cx="6827700" cy="927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sz="2800" dirty="0">
                <a:latin typeface="Arial"/>
                <a:ea typeface="Arial"/>
                <a:cs typeface="Arial"/>
                <a:sym typeface="Arial"/>
              </a:rPr>
              <a:t>ReneWind</a:t>
            </a:r>
            <a:endParaRPr sz="2800" dirty="0">
              <a:latin typeface="Arial"/>
              <a:ea typeface="Arial"/>
              <a:cs typeface="Arial"/>
              <a:sym typeface="Arial"/>
            </a:endParaRPr>
          </a:p>
        </p:txBody>
      </p:sp>
      <p:sp>
        <p:nvSpPr>
          <p:cNvPr id="2" name="TextBox 1">
            <a:extLst>
              <a:ext uri="{FF2B5EF4-FFF2-40B4-BE49-F238E27FC236}">
                <a16:creationId xmlns:a16="http://schemas.microsoft.com/office/drawing/2014/main" id="{7F726DBF-FDFF-42FD-94AE-199994339738}"/>
              </a:ext>
            </a:extLst>
          </p:cNvPr>
          <p:cNvSpPr txBox="1"/>
          <p:nvPr/>
        </p:nvSpPr>
        <p:spPr>
          <a:xfrm>
            <a:off x="3763788" y="3716595"/>
            <a:ext cx="1887794" cy="646331"/>
          </a:xfrm>
          <a:prstGeom prst="rect">
            <a:avLst/>
          </a:prstGeom>
          <a:noFill/>
        </p:spPr>
        <p:txBody>
          <a:bodyPr wrap="square" rtlCol="0">
            <a:spAutoFit/>
          </a:bodyPr>
          <a:lstStyle/>
          <a:p>
            <a:pPr algn="ctr"/>
            <a:r>
              <a:rPr lang="en-SG" sz="1200" b="1" dirty="0">
                <a:solidFill>
                  <a:srgbClr val="0E39A9"/>
                </a:solidFill>
              </a:rPr>
              <a:t>Data based prediction model : Reduce Maintenance cost</a:t>
            </a:r>
            <a:r>
              <a:rPr lang="en" sz="1200" dirty="0">
                <a:latin typeface="Arial"/>
                <a:ea typeface="Arial"/>
                <a:cs typeface="Arial"/>
                <a:sym typeface="Arial"/>
              </a:rPr>
              <a:t>                                                                          </a:t>
            </a:r>
            <a:endParaRPr lang="en-SG" sz="1200" b="1" dirty="0">
              <a:solidFill>
                <a:srgbClr val="0E39A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Building – </a:t>
            </a:r>
            <a:r>
              <a:rPr lang="en-SG" dirty="0">
                <a:solidFill>
                  <a:srgbClr val="000000"/>
                </a:solidFill>
                <a:latin typeface="Arial"/>
                <a:ea typeface="Arial"/>
                <a:cs typeface="Arial"/>
                <a:sym typeface="Arial"/>
              </a:rPr>
              <a:t>With Original Data</a:t>
            </a:r>
            <a:endParaRPr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36131EC0-FC2A-40B2-91A9-E019D4C48C2E}"/>
              </a:ext>
            </a:extLst>
          </p:cNvPr>
          <p:cNvSpPr txBox="1"/>
          <p:nvPr/>
        </p:nvSpPr>
        <p:spPr>
          <a:xfrm>
            <a:off x="560439" y="1398148"/>
            <a:ext cx="3687096" cy="2246769"/>
          </a:xfrm>
          <a:prstGeom prst="rect">
            <a:avLst/>
          </a:prstGeom>
          <a:noFill/>
        </p:spPr>
        <p:txBody>
          <a:bodyPr wrap="square" rtlCol="0">
            <a:spAutoFit/>
          </a:bodyPr>
          <a:lstStyle/>
          <a:p>
            <a:r>
              <a:rPr lang="en-SG" dirty="0"/>
              <a:t>Cross-Validation Performance: cv=10 </a:t>
            </a:r>
          </a:p>
          <a:p>
            <a:pPr algn="ctr"/>
            <a:r>
              <a:rPr lang="en-SG" b="1" dirty="0"/>
              <a:t>On Training Data</a:t>
            </a:r>
          </a:p>
          <a:p>
            <a:endParaRPr lang="en-SG" dirty="0"/>
          </a:p>
          <a:p>
            <a:r>
              <a:rPr lang="en-SG" dirty="0" err="1"/>
              <a:t>LogisticRegression</a:t>
            </a:r>
            <a:r>
              <a:rPr lang="en-SG" dirty="0"/>
              <a:t>: 	52.35892533471536</a:t>
            </a:r>
          </a:p>
          <a:p>
            <a:r>
              <a:rPr lang="en-SG" dirty="0" err="1"/>
              <a:t>DecisionTree</a:t>
            </a:r>
            <a:r>
              <a:rPr lang="en-SG" dirty="0"/>
              <a:t>: 	65.10054473324213</a:t>
            </a:r>
          </a:p>
          <a:p>
            <a:r>
              <a:rPr lang="en-SG" dirty="0"/>
              <a:t>Random forest: 	71.53861239850332</a:t>
            </a:r>
          </a:p>
          <a:p>
            <a:r>
              <a:rPr lang="en-SG" dirty="0"/>
              <a:t>Bagging: 		69.43885217772146</a:t>
            </a:r>
          </a:p>
          <a:p>
            <a:r>
              <a:rPr lang="en-SG" dirty="0" err="1"/>
              <a:t>Adaboost</a:t>
            </a:r>
            <a:r>
              <a:rPr lang="en-SG" dirty="0"/>
              <a:t>: 		58.79589095944772</a:t>
            </a:r>
          </a:p>
          <a:p>
            <a:r>
              <a:rPr lang="en-SG" dirty="0"/>
              <a:t>GBM: 		68.1172554037155</a:t>
            </a:r>
          </a:p>
          <a:p>
            <a:r>
              <a:rPr lang="en-SG" dirty="0" err="1"/>
              <a:t>Xgboost</a:t>
            </a:r>
            <a:r>
              <a:rPr lang="en-SG" dirty="0"/>
              <a:t>: 		77.45266458451022</a:t>
            </a:r>
          </a:p>
        </p:txBody>
      </p:sp>
      <p:sp>
        <p:nvSpPr>
          <p:cNvPr id="9" name="TextBox 8">
            <a:extLst>
              <a:ext uri="{FF2B5EF4-FFF2-40B4-BE49-F238E27FC236}">
                <a16:creationId xmlns:a16="http://schemas.microsoft.com/office/drawing/2014/main" id="{D6B0DF25-DC6E-47C4-BDD6-1E8D29190FFB}"/>
              </a:ext>
            </a:extLst>
          </p:cNvPr>
          <p:cNvSpPr txBox="1"/>
          <p:nvPr/>
        </p:nvSpPr>
        <p:spPr>
          <a:xfrm>
            <a:off x="4619195" y="1563329"/>
            <a:ext cx="4312428" cy="2031325"/>
          </a:xfrm>
          <a:prstGeom prst="rect">
            <a:avLst/>
          </a:prstGeom>
          <a:noFill/>
        </p:spPr>
        <p:txBody>
          <a:bodyPr wrap="square" rtlCol="0">
            <a:spAutoFit/>
          </a:bodyPr>
          <a:lstStyle/>
          <a:p>
            <a:r>
              <a:rPr lang="en-SG" dirty="0"/>
              <a:t>Performance on Validation data:</a:t>
            </a:r>
          </a:p>
          <a:p>
            <a:endParaRPr lang="en-SG" dirty="0"/>
          </a:p>
          <a:p>
            <a:r>
              <a:rPr lang="en-SG" dirty="0" err="1"/>
              <a:t>LogisticRegression</a:t>
            </a:r>
            <a:r>
              <a:rPr lang="en-SG" dirty="0"/>
              <a:t>: 	53.047775947281714</a:t>
            </a:r>
          </a:p>
          <a:p>
            <a:r>
              <a:rPr lang="en-SG" dirty="0" err="1"/>
              <a:t>DecisionTree</a:t>
            </a:r>
            <a:r>
              <a:rPr lang="en-SG" dirty="0"/>
              <a:t>: 	67.2</a:t>
            </a:r>
          </a:p>
          <a:p>
            <a:r>
              <a:rPr lang="en-SG" dirty="0"/>
              <a:t>Random forest: 	72.93318233295584</a:t>
            </a:r>
          </a:p>
          <a:p>
            <a:r>
              <a:rPr lang="en-SG" dirty="0"/>
              <a:t>Bagging: 		70.38251366120218</a:t>
            </a:r>
          </a:p>
          <a:p>
            <a:r>
              <a:rPr lang="en-SG" dirty="0" err="1"/>
              <a:t>Adaboost</a:t>
            </a:r>
            <a:r>
              <a:rPr lang="en-SG" dirty="0"/>
              <a:t>: 		60.2996254681648</a:t>
            </a:r>
          </a:p>
          <a:p>
            <a:r>
              <a:rPr lang="en-SG" dirty="0"/>
              <a:t>GBM: 		68.58359957401491</a:t>
            </a:r>
          </a:p>
          <a:p>
            <a:r>
              <a:rPr lang="en-SG" dirty="0" err="1"/>
              <a:t>Xgboost</a:t>
            </a:r>
            <a:r>
              <a:rPr lang="en-SG" dirty="0"/>
              <a:t>: 		77.52808988764045</a:t>
            </a:r>
          </a:p>
        </p:txBody>
      </p:sp>
    </p:spTree>
    <p:extLst>
      <p:ext uri="{BB962C8B-B14F-4D97-AF65-F5344CB8AC3E}">
        <p14:creationId xmlns:p14="http://schemas.microsoft.com/office/powerpoint/2010/main" val="424816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Building – </a:t>
            </a:r>
            <a:r>
              <a:rPr lang="en-SG" dirty="0">
                <a:solidFill>
                  <a:srgbClr val="000000"/>
                </a:solidFill>
                <a:latin typeface="Arial"/>
                <a:ea typeface="Arial"/>
                <a:cs typeface="Arial"/>
                <a:sym typeface="Arial"/>
              </a:rPr>
              <a:t>Algorithm Comparison – With original data</a:t>
            </a:r>
            <a:endParaRPr dirty="0">
              <a:solidFill>
                <a:srgbClr val="000000"/>
              </a:solidFill>
              <a:latin typeface="Arial"/>
              <a:ea typeface="Arial"/>
              <a:cs typeface="Arial"/>
              <a:sym typeface="Arial"/>
            </a:endParaRPr>
          </a:p>
        </p:txBody>
      </p:sp>
      <p:pic>
        <p:nvPicPr>
          <p:cNvPr id="6146" name="Picture 2">
            <a:extLst>
              <a:ext uri="{FF2B5EF4-FFF2-40B4-BE49-F238E27FC236}">
                <a16:creationId xmlns:a16="http://schemas.microsoft.com/office/drawing/2014/main" id="{888EDE3A-A994-4533-AD71-95F6444C4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465" y="1016779"/>
            <a:ext cx="4244591" cy="32661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DA95EA-E875-470A-AA6C-B2E28BC7B44C}"/>
              </a:ext>
            </a:extLst>
          </p:cNvPr>
          <p:cNvSpPr txBox="1"/>
          <p:nvPr/>
        </p:nvSpPr>
        <p:spPr>
          <a:xfrm>
            <a:off x="202550" y="1840599"/>
            <a:ext cx="3401956" cy="1600438"/>
          </a:xfrm>
          <a:prstGeom prst="rect">
            <a:avLst/>
          </a:prstGeom>
          <a:noFill/>
        </p:spPr>
        <p:txBody>
          <a:bodyPr wrap="square" rtlCol="0">
            <a:spAutoFit/>
          </a:bodyPr>
          <a:lstStyle/>
          <a:p>
            <a:pPr marL="342900" indent="-342900">
              <a:buFont typeface="+mj-lt"/>
              <a:buAutoNum type="arabicPeriod"/>
            </a:pPr>
            <a:r>
              <a:rPr lang="en-US" dirty="0"/>
              <a:t>XGBOOST is giving the highest cross-validated recall followed by </a:t>
            </a:r>
            <a:r>
              <a:rPr lang="en-US" dirty="0" err="1"/>
              <a:t>RandomForest</a:t>
            </a:r>
            <a:r>
              <a:rPr lang="en-US" dirty="0"/>
              <a:t>.</a:t>
            </a:r>
          </a:p>
          <a:p>
            <a:pPr marL="342900" indent="-342900">
              <a:buFont typeface="+mj-lt"/>
              <a:buAutoNum type="arabicPeriod"/>
            </a:pPr>
            <a:endParaRPr lang="en-US" dirty="0"/>
          </a:p>
          <a:p>
            <a:pPr marL="342900" indent="-342900">
              <a:buFont typeface="+mj-lt"/>
              <a:buAutoNum type="arabicPeriod"/>
            </a:pPr>
            <a:r>
              <a:rPr lang="en-US" dirty="0" err="1"/>
              <a:t>RandomForest</a:t>
            </a:r>
            <a:r>
              <a:rPr lang="en-US" dirty="0"/>
              <a:t> and </a:t>
            </a:r>
            <a:r>
              <a:rPr lang="en-US" dirty="0" err="1"/>
              <a:t>XGBoost</a:t>
            </a:r>
            <a:r>
              <a:rPr lang="en-US" dirty="0"/>
              <a:t> can be potential candidates for performance tuning.</a:t>
            </a:r>
            <a:endParaRPr lang="en-SG" dirty="0"/>
          </a:p>
        </p:txBody>
      </p:sp>
    </p:spTree>
    <p:extLst>
      <p:ext uri="{BB962C8B-B14F-4D97-AF65-F5344CB8AC3E}">
        <p14:creationId xmlns:p14="http://schemas.microsoft.com/office/powerpoint/2010/main" val="1510957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Building – </a:t>
            </a:r>
            <a:r>
              <a:rPr lang="en-SG" dirty="0">
                <a:solidFill>
                  <a:srgbClr val="000000"/>
                </a:solidFill>
                <a:latin typeface="Arial"/>
                <a:ea typeface="Arial"/>
                <a:cs typeface="Arial"/>
                <a:sym typeface="Arial"/>
              </a:rPr>
              <a:t>With Over Sampled Data</a:t>
            </a:r>
            <a:endParaRPr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A3E86654-2104-4DCB-836B-06DAED8C37DE}"/>
              </a:ext>
            </a:extLst>
          </p:cNvPr>
          <p:cNvSpPr txBox="1"/>
          <p:nvPr/>
        </p:nvSpPr>
        <p:spPr>
          <a:xfrm>
            <a:off x="226849" y="985192"/>
            <a:ext cx="2952903" cy="738664"/>
          </a:xfrm>
          <a:prstGeom prst="rect">
            <a:avLst/>
          </a:prstGeom>
          <a:noFill/>
        </p:spPr>
        <p:txBody>
          <a:bodyPr wrap="square" rtlCol="0">
            <a:spAutoFit/>
          </a:bodyPr>
          <a:lstStyle/>
          <a:p>
            <a:r>
              <a:rPr lang="en-US" dirty="0"/>
              <a:t>Applying:</a:t>
            </a:r>
          </a:p>
          <a:p>
            <a:r>
              <a:rPr lang="en-US" dirty="0"/>
              <a:t> Synthetic Minority Over Sampling Technique</a:t>
            </a:r>
            <a:endParaRPr lang="en-SG" dirty="0"/>
          </a:p>
        </p:txBody>
      </p:sp>
      <p:pic>
        <p:nvPicPr>
          <p:cNvPr id="4" name="Picture 3">
            <a:extLst>
              <a:ext uri="{FF2B5EF4-FFF2-40B4-BE49-F238E27FC236}">
                <a16:creationId xmlns:a16="http://schemas.microsoft.com/office/drawing/2014/main" id="{C062314A-CB4E-4F30-AD74-CD98064A3077}"/>
              </a:ext>
            </a:extLst>
          </p:cNvPr>
          <p:cNvPicPr>
            <a:picLocks noChangeAspect="1"/>
          </p:cNvPicPr>
          <p:nvPr/>
        </p:nvPicPr>
        <p:blipFill>
          <a:blip r:embed="rId3"/>
          <a:stretch>
            <a:fillRect/>
          </a:stretch>
        </p:blipFill>
        <p:spPr>
          <a:xfrm>
            <a:off x="3598607" y="938670"/>
            <a:ext cx="4601762" cy="4103907"/>
          </a:xfrm>
          <a:prstGeom prst="rect">
            <a:avLst/>
          </a:prstGeom>
        </p:spPr>
      </p:pic>
    </p:spTree>
    <p:extLst>
      <p:ext uri="{BB962C8B-B14F-4D97-AF65-F5344CB8AC3E}">
        <p14:creationId xmlns:p14="http://schemas.microsoft.com/office/powerpoint/2010/main" val="160551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Building – </a:t>
            </a:r>
            <a:r>
              <a:rPr lang="en-SG" dirty="0">
                <a:solidFill>
                  <a:srgbClr val="000000"/>
                </a:solidFill>
                <a:latin typeface="Arial"/>
                <a:ea typeface="Arial"/>
                <a:cs typeface="Arial"/>
                <a:sym typeface="Arial"/>
              </a:rPr>
              <a:t>With Over Sampled Data</a:t>
            </a:r>
            <a:endParaRPr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36131EC0-FC2A-40B2-91A9-E019D4C48C2E}"/>
              </a:ext>
            </a:extLst>
          </p:cNvPr>
          <p:cNvSpPr txBox="1"/>
          <p:nvPr/>
        </p:nvSpPr>
        <p:spPr>
          <a:xfrm>
            <a:off x="330364" y="1563329"/>
            <a:ext cx="4153146" cy="2246769"/>
          </a:xfrm>
          <a:prstGeom prst="rect">
            <a:avLst/>
          </a:prstGeom>
          <a:noFill/>
        </p:spPr>
        <p:txBody>
          <a:bodyPr wrap="square" rtlCol="0">
            <a:spAutoFit/>
          </a:bodyPr>
          <a:lstStyle/>
          <a:p>
            <a:r>
              <a:rPr lang="en-SG" dirty="0"/>
              <a:t>Cross-Validation Performance: cv=10 </a:t>
            </a:r>
          </a:p>
          <a:p>
            <a:pPr algn="ctr"/>
            <a:r>
              <a:rPr lang="en-SG" b="1" dirty="0"/>
              <a:t>On Training Data</a:t>
            </a:r>
          </a:p>
          <a:p>
            <a:pPr algn="ctr"/>
            <a:endParaRPr lang="en-SG" b="1" dirty="0"/>
          </a:p>
          <a:p>
            <a:r>
              <a:rPr lang="en-US" dirty="0" err="1"/>
              <a:t>LogisticRegression</a:t>
            </a:r>
            <a:r>
              <a:rPr lang="en-US" dirty="0"/>
              <a:t>: 	79.40984786587808</a:t>
            </a:r>
          </a:p>
          <a:p>
            <a:r>
              <a:rPr lang="en-US" dirty="0" err="1"/>
              <a:t>DecisionTree</a:t>
            </a:r>
            <a:r>
              <a:rPr lang="en-US" dirty="0"/>
              <a:t>: 	94.01861217925251</a:t>
            </a:r>
          </a:p>
          <a:p>
            <a:r>
              <a:rPr lang="en-US" b="1" dirty="0"/>
              <a:t>Random forest: </a:t>
            </a:r>
            <a:r>
              <a:rPr lang="en-US" dirty="0"/>
              <a:t>	97.1952035999941</a:t>
            </a:r>
          </a:p>
          <a:p>
            <a:r>
              <a:rPr lang="en-US" dirty="0"/>
              <a:t>Bagging: 		95.75355501921703</a:t>
            </a:r>
          </a:p>
          <a:p>
            <a:r>
              <a:rPr lang="en-US" dirty="0" err="1"/>
              <a:t>Adaboost</a:t>
            </a:r>
            <a:r>
              <a:rPr lang="en-US" dirty="0"/>
              <a:t>: 		83.19322841604645</a:t>
            </a:r>
          </a:p>
          <a:p>
            <a:r>
              <a:rPr lang="en-US" dirty="0"/>
              <a:t>GBM: 		87.28991668797381</a:t>
            </a:r>
          </a:p>
          <a:p>
            <a:r>
              <a:rPr lang="en-US" b="1" dirty="0" err="1"/>
              <a:t>Xgboost</a:t>
            </a:r>
            <a:r>
              <a:rPr lang="en-US" dirty="0"/>
              <a:t>: 		97.58309648832963</a:t>
            </a:r>
            <a:endParaRPr lang="en-SG" dirty="0"/>
          </a:p>
        </p:txBody>
      </p:sp>
      <p:sp>
        <p:nvSpPr>
          <p:cNvPr id="9" name="TextBox 8">
            <a:extLst>
              <a:ext uri="{FF2B5EF4-FFF2-40B4-BE49-F238E27FC236}">
                <a16:creationId xmlns:a16="http://schemas.microsoft.com/office/drawing/2014/main" id="{D6B0DF25-DC6E-47C4-BDD6-1E8D29190FFB}"/>
              </a:ext>
            </a:extLst>
          </p:cNvPr>
          <p:cNvSpPr txBox="1"/>
          <p:nvPr/>
        </p:nvSpPr>
        <p:spPr>
          <a:xfrm>
            <a:off x="4619195" y="1563329"/>
            <a:ext cx="4312428" cy="2246769"/>
          </a:xfrm>
          <a:prstGeom prst="rect">
            <a:avLst/>
          </a:prstGeom>
          <a:noFill/>
        </p:spPr>
        <p:txBody>
          <a:bodyPr wrap="square" rtlCol="0">
            <a:spAutoFit/>
          </a:bodyPr>
          <a:lstStyle/>
          <a:p>
            <a:r>
              <a:rPr lang="en-SG" dirty="0"/>
              <a:t>Performance on Validation data:</a:t>
            </a:r>
          </a:p>
          <a:p>
            <a:endParaRPr lang="en-SG" dirty="0"/>
          </a:p>
          <a:p>
            <a:endParaRPr lang="en-SG" dirty="0"/>
          </a:p>
          <a:p>
            <a:r>
              <a:rPr lang="en-US" dirty="0" err="1"/>
              <a:t>LogisticRegression</a:t>
            </a:r>
            <a:r>
              <a:rPr lang="en-US" dirty="0"/>
              <a:t>: 	50.536228093120585</a:t>
            </a:r>
          </a:p>
          <a:p>
            <a:r>
              <a:rPr lang="en-US" dirty="0" err="1"/>
              <a:t>DecisionTree</a:t>
            </a:r>
            <a:r>
              <a:rPr lang="en-US" dirty="0"/>
              <a:t>: 	63.240589198036</a:t>
            </a:r>
          </a:p>
          <a:p>
            <a:r>
              <a:rPr lang="en-US" dirty="0"/>
              <a:t>Random forest: 	80.836820083682</a:t>
            </a:r>
          </a:p>
          <a:p>
            <a:r>
              <a:rPr lang="en-US" dirty="0"/>
              <a:t>Bagging: 		74.88372093023256</a:t>
            </a:r>
          </a:p>
          <a:p>
            <a:r>
              <a:rPr lang="en-US" dirty="0" err="1"/>
              <a:t>Adaboost</a:t>
            </a:r>
            <a:r>
              <a:rPr lang="en-US" dirty="0"/>
              <a:t>: 		57.79240203410111</a:t>
            </a:r>
          </a:p>
          <a:p>
            <a:r>
              <a:rPr lang="en-US" dirty="0"/>
              <a:t>GBM: 		73.20954907161804</a:t>
            </a:r>
          </a:p>
          <a:p>
            <a:r>
              <a:rPr lang="en-US" dirty="0" err="1"/>
              <a:t>Xgboost</a:t>
            </a:r>
            <a:r>
              <a:rPr lang="en-US" dirty="0"/>
              <a:t>: 		80.66805845511482</a:t>
            </a:r>
            <a:endParaRPr lang="en-SG" dirty="0"/>
          </a:p>
        </p:txBody>
      </p:sp>
    </p:spTree>
    <p:extLst>
      <p:ext uri="{BB962C8B-B14F-4D97-AF65-F5344CB8AC3E}">
        <p14:creationId xmlns:p14="http://schemas.microsoft.com/office/powerpoint/2010/main" val="348875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Building – </a:t>
            </a:r>
            <a:r>
              <a:rPr lang="en-SG" dirty="0">
                <a:solidFill>
                  <a:srgbClr val="000000"/>
                </a:solidFill>
                <a:latin typeface="Arial"/>
                <a:ea typeface="Arial"/>
                <a:cs typeface="Arial"/>
                <a:sym typeface="Arial"/>
              </a:rPr>
              <a:t>Algorithm Comparison – With Over Sampled Data</a:t>
            </a:r>
            <a:endParaRPr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65DA95EA-E875-470A-AA6C-B2E28BC7B44C}"/>
              </a:ext>
            </a:extLst>
          </p:cNvPr>
          <p:cNvSpPr txBox="1"/>
          <p:nvPr/>
        </p:nvSpPr>
        <p:spPr>
          <a:xfrm>
            <a:off x="202550" y="1840599"/>
            <a:ext cx="3401956" cy="1600438"/>
          </a:xfrm>
          <a:prstGeom prst="rect">
            <a:avLst/>
          </a:prstGeom>
          <a:noFill/>
        </p:spPr>
        <p:txBody>
          <a:bodyPr wrap="square" rtlCol="0">
            <a:spAutoFit/>
          </a:bodyPr>
          <a:lstStyle/>
          <a:p>
            <a:pPr marL="342900" indent="-342900">
              <a:buFont typeface="+mj-lt"/>
              <a:buAutoNum type="arabicPeriod"/>
            </a:pPr>
            <a:r>
              <a:rPr lang="en-US" dirty="0"/>
              <a:t>XGBOOST is giving the highest cross-validated recall followed by </a:t>
            </a:r>
            <a:r>
              <a:rPr lang="en-US" dirty="0" err="1"/>
              <a:t>RandomForest</a:t>
            </a:r>
            <a:r>
              <a:rPr lang="en-US" dirty="0"/>
              <a:t>.</a:t>
            </a:r>
          </a:p>
          <a:p>
            <a:pPr marL="342900" indent="-342900">
              <a:buFont typeface="+mj-lt"/>
              <a:buAutoNum type="arabicPeriod"/>
            </a:pPr>
            <a:endParaRPr lang="en-US" dirty="0"/>
          </a:p>
          <a:p>
            <a:pPr marL="342900" indent="-342900">
              <a:buFont typeface="+mj-lt"/>
              <a:buAutoNum type="arabicPeriod"/>
            </a:pPr>
            <a:r>
              <a:rPr lang="en-US" dirty="0" err="1"/>
              <a:t>RandomForest</a:t>
            </a:r>
            <a:r>
              <a:rPr lang="en-US" dirty="0"/>
              <a:t> and </a:t>
            </a:r>
            <a:r>
              <a:rPr lang="en-US" dirty="0" err="1"/>
              <a:t>XGBoost</a:t>
            </a:r>
            <a:r>
              <a:rPr lang="en-US" dirty="0"/>
              <a:t> can be potential candidates for performance tuning.</a:t>
            </a:r>
            <a:endParaRPr lang="en-SG" dirty="0"/>
          </a:p>
        </p:txBody>
      </p:sp>
      <p:pic>
        <p:nvPicPr>
          <p:cNvPr id="9218" name="Picture 2">
            <a:extLst>
              <a:ext uri="{FF2B5EF4-FFF2-40B4-BE49-F238E27FC236}">
                <a16:creationId xmlns:a16="http://schemas.microsoft.com/office/drawing/2014/main" id="{81151009-8DA5-4E77-806F-39351786B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990" y="765868"/>
            <a:ext cx="5059527" cy="385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018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Building – </a:t>
            </a:r>
            <a:r>
              <a:rPr lang="en-SG" dirty="0">
                <a:solidFill>
                  <a:srgbClr val="000000"/>
                </a:solidFill>
                <a:latin typeface="Arial"/>
                <a:ea typeface="Arial"/>
                <a:cs typeface="Arial"/>
                <a:sym typeface="Arial"/>
              </a:rPr>
              <a:t>With Over Under Sampled Data</a:t>
            </a:r>
            <a:endParaRPr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A3E86654-2104-4DCB-836B-06DAED8C37DE}"/>
              </a:ext>
            </a:extLst>
          </p:cNvPr>
          <p:cNvSpPr txBox="1"/>
          <p:nvPr/>
        </p:nvSpPr>
        <p:spPr>
          <a:xfrm>
            <a:off x="226849" y="985192"/>
            <a:ext cx="2952903" cy="738664"/>
          </a:xfrm>
          <a:prstGeom prst="rect">
            <a:avLst/>
          </a:prstGeom>
          <a:noFill/>
        </p:spPr>
        <p:txBody>
          <a:bodyPr wrap="square" rtlCol="0">
            <a:spAutoFit/>
          </a:bodyPr>
          <a:lstStyle/>
          <a:p>
            <a:r>
              <a:rPr lang="en-US" dirty="0"/>
              <a:t>Applying:</a:t>
            </a:r>
          </a:p>
          <a:p>
            <a:r>
              <a:rPr lang="en-US" dirty="0"/>
              <a:t> Random under sampler for under sampling the data</a:t>
            </a:r>
            <a:endParaRPr lang="en-SG" dirty="0"/>
          </a:p>
        </p:txBody>
      </p:sp>
      <p:pic>
        <p:nvPicPr>
          <p:cNvPr id="5" name="Picture 4">
            <a:extLst>
              <a:ext uri="{FF2B5EF4-FFF2-40B4-BE49-F238E27FC236}">
                <a16:creationId xmlns:a16="http://schemas.microsoft.com/office/drawing/2014/main" id="{2F4C20A3-2181-4148-ACA6-3EEC4C25B57E}"/>
              </a:ext>
            </a:extLst>
          </p:cNvPr>
          <p:cNvPicPr>
            <a:picLocks noChangeAspect="1"/>
          </p:cNvPicPr>
          <p:nvPr/>
        </p:nvPicPr>
        <p:blipFill>
          <a:blip r:embed="rId3"/>
          <a:stretch>
            <a:fillRect/>
          </a:stretch>
        </p:blipFill>
        <p:spPr>
          <a:xfrm>
            <a:off x="3793285" y="985192"/>
            <a:ext cx="4645621" cy="4005662"/>
          </a:xfrm>
          <a:prstGeom prst="rect">
            <a:avLst/>
          </a:prstGeom>
        </p:spPr>
      </p:pic>
    </p:spTree>
    <p:extLst>
      <p:ext uri="{BB962C8B-B14F-4D97-AF65-F5344CB8AC3E}">
        <p14:creationId xmlns:p14="http://schemas.microsoft.com/office/powerpoint/2010/main" val="2430458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Building – </a:t>
            </a:r>
            <a:r>
              <a:rPr lang="en-SG" dirty="0">
                <a:solidFill>
                  <a:srgbClr val="000000"/>
                </a:solidFill>
                <a:latin typeface="Arial"/>
                <a:ea typeface="Arial"/>
                <a:cs typeface="Arial"/>
                <a:sym typeface="Arial"/>
              </a:rPr>
              <a:t>With Under Sampled Data</a:t>
            </a:r>
            <a:endParaRPr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36131EC0-FC2A-40B2-91A9-E019D4C48C2E}"/>
              </a:ext>
            </a:extLst>
          </p:cNvPr>
          <p:cNvSpPr txBox="1"/>
          <p:nvPr/>
        </p:nvSpPr>
        <p:spPr>
          <a:xfrm>
            <a:off x="330364" y="1563329"/>
            <a:ext cx="4153146" cy="2462213"/>
          </a:xfrm>
          <a:prstGeom prst="rect">
            <a:avLst/>
          </a:prstGeom>
          <a:noFill/>
        </p:spPr>
        <p:txBody>
          <a:bodyPr wrap="square" rtlCol="0">
            <a:spAutoFit/>
          </a:bodyPr>
          <a:lstStyle/>
          <a:p>
            <a:r>
              <a:rPr lang="en-SG" dirty="0"/>
              <a:t>Cross-Validation Performance: cv=10 </a:t>
            </a:r>
          </a:p>
          <a:p>
            <a:pPr algn="ctr"/>
            <a:r>
              <a:rPr lang="en-SG" b="1" dirty="0"/>
              <a:t>On Training Data</a:t>
            </a:r>
          </a:p>
          <a:p>
            <a:pPr algn="ctr"/>
            <a:endParaRPr lang="en-SG" b="1" dirty="0"/>
          </a:p>
          <a:p>
            <a:pPr algn="ctr"/>
            <a:endParaRPr lang="en-SG" b="1" dirty="0"/>
          </a:p>
          <a:p>
            <a:r>
              <a:rPr lang="en-US" dirty="0" err="1"/>
              <a:t>LogisticRegression</a:t>
            </a:r>
            <a:r>
              <a:rPr lang="en-US" dirty="0"/>
              <a:t>: 	77.96837541564223</a:t>
            </a:r>
          </a:p>
          <a:p>
            <a:r>
              <a:rPr lang="en-US" dirty="0" err="1"/>
              <a:t>DecisionTree</a:t>
            </a:r>
            <a:r>
              <a:rPr lang="en-US" dirty="0"/>
              <a:t>: 	77.62112457810912</a:t>
            </a:r>
          </a:p>
          <a:p>
            <a:r>
              <a:rPr lang="en-US" dirty="0"/>
              <a:t>Random forest: 	84.84438354374095</a:t>
            </a:r>
          </a:p>
          <a:p>
            <a:r>
              <a:rPr lang="en-US" dirty="0"/>
              <a:t>Bagging: 		81.74829074330015</a:t>
            </a:r>
          </a:p>
          <a:p>
            <a:r>
              <a:rPr lang="en-US" dirty="0" err="1"/>
              <a:t>Adaboost</a:t>
            </a:r>
            <a:r>
              <a:rPr lang="en-US" dirty="0"/>
              <a:t>: 		80.08772346318565</a:t>
            </a:r>
          </a:p>
          <a:p>
            <a:r>
              <a:rPr lang="en-US" dirty="0"/>
              <a:t>GBM: 		83.40938371506861</a:t>
            </a:r>
          </a:p>
          <a:p>
            <a:r>
              <a:rPr lang="en-US" dirty="0" err="1"/>
              <a:t>Xgboost</a:t>
            </a:r>
            <a:r>
              <a:rPr lang="en-US" dirty="0"/>
              <a:t>: 		84.87637818095986</a:t>
            </a:r>
            <a:endParaRPr lang="en-SG" dirty="0"/>
          </a:p>
        </p:txBody>
      </p:sp>
      <p:sp>
        <p:nvSpPr>
          <p:cNvPr id="9" name="TextBox 8">
            <a:extLst>
              <a:ext uri="{FF2B5EF4-FFF2-40B4-BE49-F238E27FC236}">
                <a16:creationId xmlns:a16="http://schemas.microsoft.com/office/drawing/2014/main" id="{D6B0DF25-DC6E-47C4-BDD6-1E8D29190FFB}"/>
              </a:ext>
            </a:extLst>
          </p:cNvPr>
          <p:cNvSpPr txBox="1"/>
          <p:nvPr/>
        </p:nvSpPr>
        <p:spPr>
          <a:xfrm>
            <a:off x="4619195" y="1563329"/>
            <a:ext cx="4312428" cy="2462213"/>
          </a:xfrm>
          <a:prstGeom prst="rect">
            <a:avLst/>
          </a:prstGeom>
          <a:noFill/>
        </p:spPr>
        <p:txBody>
          <a:bodyPr wrap="square" rtlCol="0">
            <a:spAutoFit/>
          </a:bodyPr>
          <a:lstStyle/>
          <a:p>
            <a:r>
              <a:rPr lang="en-SG" dirty="0"/>
              <a:t>Performance on Validation data:</a:t>
            </a:r>
          </a:p>
          <a:p>
            <a:endParaRPr lang="en-SG" dirty="0"/>
          </a:p>
          <a:p>
            <a:endParaRPr lang="en-SG" dirty="0"/>
          </a:p>
          <a:p>
            <a:endParaRPr lang="en-SG" dirty="0"/>
          </a:p>
          <a:p>
            <a:r>
              <a:rPr lang="en-US" dirty="0" err="1"/>
              <a:t>LogisticRegression</a:t>
            </a:r>
            <a:r>
              <a:rPr lang="en-US" dirty="0"/>
              <a:t>: 	48.80020207123011</a:t>
            </a:r>
          </a:p>
          <a:p>
            <a:r>
              <a:rPr lang="en-US" dirty="0" err="1"/>
              <a:t>DecisionTree</a:t>
            </a:r>
            <a:r>
              <a:rPr lang="en-US" dirty="0"/>
              <a:t>: 	45.967166309778726</a:t>
            </a:r>
          </a:p>
          <a:p>
            <a:r>
              <a:rPr lang="en-US" dirty="0"/>
              <a:t>Random forest: 	71.92851824274014</a:t>
            </a:r>
          </a:p>
          <a:p>
            <a:r>
              <a:rPr lang="en-US" dirty="0"/>
              <a:t>Bagging: 		67.01352757544224</a:t>
            </a:r>
          </a:p>
          <a:p>
            <a:r>
              <a:rPr lang="en-US" dirty="0" err="1"/>
              <a:t>Adaboost</a:t>
            </a:r>
            <a:r>
              <a:rPr lang="en-US" dirty="0"/>
              <a:t>: 		53.28185328185329</a:t>
            </a:r>
          </a:p>
          <a:p>
            <a:r>
              <a:rPr lang="en-US" dirty="0"/>
              <a:t>GBM: 		65.33648968549205</a:t>
            </a:r>
          </a:p>
          <a:p>
            <a:r>
              <a:rPr lang="en-US" dirty="0" err="1"/>
              <a:t>Xgboost</a:t>
            </a:r>
            <a:r>
              <a:rPr lang="en-US" dirty="0"/>
              <a:t>: 		75.1458576429405</a:t>
            </a:r>
            <a:endParaRPr lang="en-SG" dirty="0"/>
          </a:p>
        </p:txBody>
      </p:sp>
      <p:sp>
        <p:nvSpPr>
          <p:cNvPr id="2" name="TextBox 1">
            <a:extLst>
              <a:ext uri="{FF2B5EF4-FFF2-40B4-BE49-F238E27FC236}">
                <a16:creationId xmlns:a16="http://schemas.microsoft.com/office/drawing/2014/main" id="{A1101297-3D3C-4F4D-9DEB-AC53CDF8D49D}"/>
              </a:ext>
            </a:extLst>
          </p:cNvPr>
          <p:cNvSpPr txBox="1"/>
          <p:nvPr/>
        </p:nvSpPr>
        <p:spPr>
          <a:xfrm>
            <a:off x="2283050" y="4212139"/>
            <a:ext cx="4495309" cy="307777"/>
          </a:xfrm>
          <a:prstGeom prst="rect">
            <a:avLst/>
          </a:prstGeom>
          <a:noFill/>
        </p:spPr>
        <p:txBody>
          <a:bodyPr wrap="square" rtlCol="0">
            <a:spAutoFit/>
          </a:bodyPr>
          <a:lstStyle/>
          <a:p>
            <a:r>
              <a:rPr lang="en-US" dirty="0"/>
              <a:t>There is an overfitting on almost all the models.</a:t>
            </a:r>
            <a:endParaRPr lang="en-SG" dirty="0"/>
          </a:p>
        </p:txBody>
      </p:sp>
    </p:spTree>
    <p:extLst>
      <p:ext uri="{BB962C8B-B14F-4D97-AF65-F5344CB8AC3E}">
        <p14:creationId xmlns:p14="http://schemas.microsoft.com/office/powerpoint/2010/main" val="2307508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Building – </a:t>
            </a:r>
            <a:r>
              <a:rPr lang="en-SG" dirty="0">
                <a:solidFill>
                  <a:srgbClr val="000000"/>
                </a:solidFill>
                <a:latin typeface="Arial"/>
                <a:ea typeface="Arial"/>
                <a:cs typeface="Arial"/>
                <a:sym typeface="Arial"/>
              </a:rPr>
              <a:t>Algorithm Comparison – With Under Sampled Data</a:t>
            </a:r>
            <a:endParaRPr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65DA95EA-E875-470A-AA6C-B2E28BC7B44C}"/>
              </a:ext>
            </a:extLst>
          </p:cNvPr>
          <p:cNvSpPr txBox="1"/>
          <p:nvPr/>
        </p:nvSpPr>
        <p:spPr>
          <a:xfrm>
            <a:off x="202550" y="1840599"/>
            <a:ext cx="3401956" cy="1600438"/>
          </a:xfrm>
          <a:prstGeom prst="rect">
            <a:avLst/>
          </a:prstGeom>
          <a:noFill/>
        </p:spPr>
        <p:txBody>
          <a:bodyPr wrap="square" rtlCol="0">
            <a:spAutoFit/>
          </a:bodyPr>
          <a:lstStyle/>
          <a:p>
            <a:pPr marL="342900" indent="-342900">
              <a:buFont typeface="+mj-lt"/>
              <a:buAutoNum type="arabicPeriod"/>
            </a:pPr>
            <a:r>
              <a:rPr lang="en-US" dirty="0"/>
              <a:t>XGBOOST is giving the highest cross-validated recall followed by </a:t>
            </a:r>
            <a:r>
              <a:rPr lang="en-US" dirty="0" err="1"/>
              <a:t>RandomForest</a:t>
            </a:r>
            <a:r>
              <a:rPr lang="en-US" dirty="0"/>
              <a:t>.</a:t>
            </a:r>
          </a:p>
          <a:p>
            <a:pPr marL="342900" indent="-342900">
              <a:buFont typeface="+mj-lt"/>
              <a:buAutoNum type="arabicPeriod"/>
            </a:pPr>
            <a:endParaRPr lang="en-US" dirty="0"/>
          </a:p>
          <a:p>
            <a:pPr marL="342900" indent="-342900">
              <a:buFont typeface="+mj-lt"/>
              <a:buAutoNum type="arabicPeriod"/>
            </a:pPr>
            <a:r>
              <a:rPr lang="en-US" dirty="0" err="1"/>
              <a:t>RandomForest</a:t>
            </a:r>
            <a:r>
              <a:rPr lang="en-US" dirty="0"/>
              <a:t> and </a:t>
            </a:r>
            <a:r>
              <a:rPr lang="en-US" dirty="0" err="1"/>
              <a:t>XGBoost</a:t>
            </a:r>
            <a:r>
              <a:rPr lang="en-US" dirty="0"/>
              <a:t> can be potential candidates for performance tuning.</a:t>
            </a:r>
            <a:endParaRPr lang="en-SG" dirty="0"/>
          </a:p>
        </p:txBody>
      </p:sp>
      <p:pic>
        <p:nvPicPr>
          <p:cNvPr id="11266" name="Picture 2">
            <a:extLst>
              <a:ext uri="{FF2B5EF4-FFF2-40B4-BE49-F238E27FC236}">
                <a16:creationId xmlns:a16="http://schemas.microsoft.com/office/drawing/2014/main" id="{FBFDFA1E-135B-4708-BF66-9C426155A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238" y="861979"/>
            <a:ext cx="5102530" cy="388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10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p:txBody>
          <a:bodyPr/>
          <a:lstStyle/>
          <a:p>
            <a:r>
              <a:rPr lang="en-SG" dirty="0"/>
              <a:t>Model Selection</a:t>
            </a:r>
          </a:p>
        </p:txBody>
      </p:sp>
      <p:pic>
        <p:nvPicPr>
          <p:cNvPr id="5" name="Picture 4">
            <a:extLst>
              <a:ext uri="{FF2B5EF4-FFF2-40B4-BE49-F238E27FC236}">
                <a16:creationId xmlns:a16="http://schemas.microsoft.com/office/drawing/2014/main" id="{7CA4A315-6F9D-4AEF-93E3-CF7CC346AB0B}"/>
              </a:ext>
            </a:extLst>
          </p:cNvPr>
          <p:cNvPicPr>
            <a:picLocks noChangeAspect="1"/>
          </p:cNvPicPr>
          <p:nvPr/>
        </p:nvPicPr>
        <p:blipFill>
          <a:blip r:embed="rId2"/>
          <a:stretch>
            <a:fillRect/>
          </a:stretch>
        </p:blipFill>
        <p:spPr>
          <a:xfrm>
            <a:off x="263769" y="861979"/>
            <a:ext cx="8459381" cy="4029637"/>
          </a:xfrm>
          <a:prstGeom prst="rect">
            <a:avLst/>
          </a:prstGeom>
        </p:spPr>
      </p:pic>
    </p:spTree>
    <p:extLst>
      <p:ext uri="{BB962C8B-B14F-4D97-AF65-F5344CB8AC3E}">
        <p14:creationId xmlns:p14="http://schemas.microsoft.com/office/powerpoint/2010/main" val="647073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a:xfrm>
            <a:off x="202550" y="289278"/>
            <a:ext cx="8575690" cy="684115"/>
          </a:xfrm>
        </p:spPr>
        <p:txBody>
          <a:bodyPr/>
          <a:lstStyle/>
          <a:p>
            <a:r>
              <a:rPr lang="en-US" b="1" i="0" dirty="0">
                <a:solidFill>
                  <a:srgbClr val="000000"/>
                </a:solidFill>
                <a:effectLst/>
                <a:latin typeface="Helvetica Neue"/>
              </a:rPr>
              <a:t>1- Random Forest - With Original Data - Tuning</a:t>
            </a:r>
            <a:endParaRPr lang="en-SG" dirty="0"/>
          </a:p>
        </p:txBody>
      </p:sp>
      <p:pic>
        <p:nvPicPr>
          <p:cNvPr id="12" name="Picture 11">
            <a:extLst>
              <a:ext uri="{FF2B5EF4-FFF2-40B4-BE49-F238E27FC236}">
                <a16:creationId xmlns:a16="http://schemas.microsoft.com/office/drawing/2014/main" id="{FA2E1C5B-6994-4904-98EA-5E92D23F8D82}"/>
              </a:ext>
            </a:extLst>
          </p:cNvPr>
          <p:cNvPicPr>
            <a:picLocks noChangeAspect="1"/>
          </p:cNvPicPr>
          <p:nvPr/>
        </p:nvPicPr>
        <p:blipFill>
          <a:blip r:embed="rId2"/>
          <a:stretch>
            <a:fillRect/>
          </a:stretch>
        </p:blipFill>
        <p:spPr>
          <a:xfrm>
            <a:off x="432178" y="990722"/>
            <a:ext cx="8116433" cy="400106"/>
          </a:xfrm>
          <a:prstGeom prst="rect">
            <a:avLst/>
          </a:prstGeom>
        </p:spPr>
      </p:pic>
      <p:pic>
        <p:nvPicPr>
          <p:cNvPr id="16" name="Picture 15">
            <a:extLst>
              <a:ext uri="{FF2B5EF4-FFF2-40B4-BE49-F238E27FC236}">
                <a16:creationId xmlns:a16="http://schemas.microsoft.com/office/drawing/2014/main" id="{531418A0-97D2-4F0A-A676-8BC6C4169EED}"/>
              </a:ext>
            </a:extLst>
          </p:cNvPr>
          <p:cNvPicPr>
            <a:picLocks noChangeAspect="1"/>
          </p:cNvPicPr>
          <p:nvPr/>
        </p:nvPicPr>
        <p:blipFill>
          <a:blip r:embed="rId3"/>
          <a:stretch>
            <a:fillRect/>
          </a:stretch>
        </p:blipFill>
        <p:spPr>
          <a:xfrm>
            <a:off x="345362" y="1614634"/>
            <a:ext cx="3790086" cy="2744621"/>
          </a:xfrm>
          <a:prstGeom prst="rect">
            <a:avLst/>
          </a:prstGeom>
        </p:spPr>
      </p:pic>
      <p:pic>
        <p:nvPicPr>
          <p:cNvPr id="22" name="Picture 21">
            <a:extLst>
              <a:ext uri="{FF2B5EF4-FFF2-40B4-BE49-F238E27FC236}">
                <a16:creationId xmlns:a16="http://schemas.microsoft.com/office/drawing/2014/main" id="{0A86C023-01E4-4984-AFAB-9F709ED8D94E}"/>
              </a:ext>
            </a:extLst>
          </p:cNvPr>
          <p:cNvPicPr>
            <a:picLocks noChangeAspect="1"/>
          </p:cNvPicPr>
          <p:nvPr/>
        </p:nvPicPr>
        <p:blipFill>
          <a:blip r:embed="rId4"/>
          <a:stretch>
            <a:fillRect/>
          </a:stretch>
        </p:blipFill>
        <p:spPr>
          <a:xfrm>
            <a:off x="4965689" y="1744420"/>
            <a:ext cx="3832949" cy="2656499"/>
          </a:xfrm>
          <a:prstGeom prst="rect">
            <a:avLst/>
          </a:prstGeom>
        </p:spPr>
      </p:pic>
    </p:spTree>
    <p:extLst>
      <p:ext uri="{BB962C8B-B14F-4D97-AF65-F5344CB8AC3E}">
        <p14:creationId xmlns:p14="http://schemas.microsoft.com/office/powerpoint/2010/main" val="3076162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sz="2000" dirty="0">
                <a:solidFill>
                  <a:schemeClr val="tx1"/>
                </a:solidFill>
              </a:rPr>
              <a:t>Background</a:t>
            </a:r>
            <a:endParaRPr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2A723A1E-BD28-4335-AEEC-FB46CF648E5C}"/>
              </a:ext>
            </a:extLst>
          </p:cNvPr>
          <p:cNvSpPr txBox="1"/>
          <p:nvPr/>
        </p:nvSpPr>
        <p:spPr>
          <a:xfrm>
            <a:off x="82591" y="1144475"/>
            <a:ext cx="5976046" cy="3794180"/>
          </a:xfrm>
          <a:prstGeom prst="rect">
            <a:avLst/>
          </a:prstGeom>
          <a:noFill/>
        </p:spPr>
        <p:txBody>
          <a:bodyPr wrap="square" rtlCol="0">
            <a:spAutoFit/>
          </a:bodyPr>
          <a:lstStyle/>
          <a:p>
            <a:pPr marL="482600" lvl="0" indent="-342900" algn="l" rtl="0">
              <a:lnSpc>
                <a:spcPct val="115000"/>
              </a:lnSpc>
              <a:spcBef>
                <a:spcPts val="0"/>
              </a:spcBef>
              <a:spcAft>
                <a:spcPts val="0"/>
              </a:spcAft>
              <a:buClr>
                <a:srgbClr val="000000"/>
              </a:buClr>
              <a:buSzPts val="1400"/>
              <a:buAutoNum type="arabicPeriod"/>
            </a:pPr>
            <a:r>
              <a:rPr lang="en-US" dirty="0">
                <a:latin typeface="-apple-system"/>
              </a:rPr>
              <a:t>Predictive maintenance uses sensor information and analysis methods to measure and predict degradation and future component capability. </a:t>
            </a:r>
          </a:p>
          <a:p>
            <a:pPr marL="482600" lvl="0" indent="-342900" algn="l" rtl="0">
              <a:lnSpc>
                <a:spcPct val="115000"/>
              </a:lnSpc>
              <a:spcBef>
                <a:spcPts val="0"/>
              </a:spcBef>
              <a:spcAft>
                <a:spcPts val="0"/>
              </a:spcAft>
              <a:buClr>
                <a:srgbClr val="000000"/>
              </a:buClr>
              <a:buSzPts val="1400"/>
              <a:buAutoNum type="arabicPeriod"/>
            </a:pPr>
            <a:r>
              <a:rPr lang="en-US" dirty="0">
                <a:latin typeface="-apple-system"/>
              </a:rPr>
              <a:t>The idea behind predictive maintenance is that failure patterns are predictable and if component failure can be predicted accurately and the component is replaced before it fails, the costs of operation and maintenance will be much lower.</a:t>
            </a:r>
          </a:p>
          <a:p>
            <a:pPr marL="482600" lvl="0" indent="-342900" algn="l" rtl="0">
              <a:lnSpc>
                <a:spcPct val="115000"/>
              </a:lnSpc>
              <a:spcBef>
                <a:spcPts val="0"/>
              </a:spcBef>
              <a:spcAft>
                <a:spcPts val="0"/>
              </a:spcAft>
              <a:buClr>
                <a:srgbClr val="000000"/>
              </a:buClr>
              <a:buSzPts val="1400"/>
              <a:buAutoNum type="arabicPeriod"/>
            </a:pPr>
            <a:r>
              <a:rPr lang="en-US" dirty="0">
                <a:latin typeface="-apple-system"/>
              </a:rPr>
              <a:t>The sensors fitted across different machines involved in the process of energy generation collect data related to various environmental factors (temperature, humidity, wind speed, etc.) and additional features related to various parts of the wind turbine (gearbox, tower, blades, break, etc.). </a:t>
            </a:r>
          </a:p>
          <a:p>
            <a:pPr marL="482600" lvl="0" indent="-342900" algn="l" rtl="0">
              <a:lnSpc>
                <a:spcPct val="115000"/>
              </a:lnSpc>
              <a:spcBef>
                <a:spcPts val="0"/>
              </a:spcBef>
              <a:spcAft>
                <a:spcPts val="0"/>
              </a:spcAft>
              <a:buClr>
                <a:srgbClr val="000000"/>
              </a:buClr>
              <a:buSzPts val="1400"/>
              <a:buAutoNum type="arabicPeriod"/>
            </a:pPr>
            <a:r>
              <a:rPr lang="en-US" dirty="0">
                <a:latin typeface="-apple-system"/>
              </a:rPr>
              <a:t>“</a:t>
            </a:r>
            <a:r>
              <a:rPr lang="en-US" dirty="0" err="1">
                <a:latin typeface="-apple-system"/>
              </a:rPr>
              <a:t>ReneWind</a:t>
            </a:r>
            <a:r>
              <a:rPr lang="en-US" dirty="0">
                <a:latin typeface="-apple-system"/>
              </a:rPr>
              <a:t>” is a company working on improving the machinery/processes involved in the production of wind energy using machine learning and has collected data of generator failure of wind turbines using sensors.</a:t>
            </a:r>
            <a:endParaRPr lang="en" dirty="0">
              <a:latin typeface="-apple-system"/>
            </a:endParaRPr>
          </a:p>
        </p:txBody>
      </p:sp>
      <p:pic>
        <p:nvPicPr>
          <p:cNvPr id="3" name="Picture 2">
            <a:extLst>
              <a:ext uri="{FF2B5EF4-FFF2-40B4-BE49-F238E27FC236}">
                <a16:creationId xmlns:a16="http://schemas.microsoft.com/office/drawing/2014/main" id="{2DD90402-0BAD-49AB-B7A9-A74E37E4D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1" y="1235479"/>
            <a:ext cx="2943778" cy="3035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a:xfrm>
            <a:off x="202550" y="289278"/>
            <a:ext cx="8116433" cy="494967"/>
          </a:xfrm>
        </p:spPr>
        <p:txBody>
          <a:bodyPr/>
          <a:lstStyle/>
          <a:p>
            <a:r>
              <a:rPr lang="en-US" b="1" i="0" dirty="0">
                <a:solidFill>
                  <a:srgbClr val="000000"/>
                </a:solidFill>
                <a:effectLst/>
                <a:latin typeface="Helvetica Neue"/>
              </a:rPr>
              <a:t>2-Gradient Boost Classifier - With Oversampled Data - Tuning </a:t>
            </a:r>
            <a:endParaRPr lang="en-SG" dirty="0"/>
          </a:p>
        </p:txBody>
      </p:sp>
      <p:pic>
        <p:nvPicPr>
          <p:cNvPr id="4" name="Picture 3">
            <a:extLst>
              <a:ext uri="{FF2B5EF4-FFF2-40B4-BE49-F238E27FC236}">
                <a16:creationId xmlns:a16="http://schemas.microsoft.com/office/drawing/2014/main" id="{DFC4D940-895D-4DA5-AD37-41B76576A08D}"/>
              </a:ext>
            </a:extLst>
          </p:cNvPr>
          <p:cNvPicPr>
            <a:picLocks noChangeAspect="1"/>
          </p:cNvPicPr>
          <p:nvPr/>
        </p:nvPicPr>
        <p:blipFill>
          <a:blip r:embed="rId2"/>
          <a:stretch>
            <a:fillRect/>
          </a:stretch>
        </p:blipFill>
        <p:spPr>
          <a:xfrm>
            <a:off x="283534" y="1143714"/>
            <a:ext cx="8411749" cy="342948"/>
          </a:xfrm>
          <a:prstGeom prst="rect">
            <a:avLst/>
          </a:prstGeom>
        </p:spPr>
      </p:pic>
      <p:pic>
        <p:nvPicPr>
          <p:cNvPr id="6" name="Picture 5">
            <a:extLst>
              <a:ext uri="{FF2B5EF4-FFF2-40B4-BE49-F238E27FC236}">
                <a16:creationId xmlns:a16="http://schemas.microsoft.com/office/drawing/2014/main" id="{5B3E47BD-EBC9-4541-8549-99E1052A23B5}"/>
              </a:ext>
            </a:extLst>
          </p:cNvPr>
          <p:cNvPicPr>
            <a:picLocks noChangeAspect="1"/>
          </p:cNvPicPr>
          <p:nvPr/>
        </p:nvPicPr>
        <p:blipFill>
          <a:blip r:embed="rId3"/>
          <a:stretch>
            <a:fillRect/>
          </a:stretch>
        </p:blipFill>
        <p:spPr>
          <a:xfrm>
            <a:off x="404995" y="1747689"/>
            <a:ext cx="4007722" cy="3208399"/>
          </a:xfrm>
          <a:prstGeom prst="rect">
            <a:avLst/>
          </a:prstGeom>
        </p:spPr>
      </p:pic>
      <p:pic>
        <p:nvPicPr>
          <p:cNvPr id="8" name="Picture 7">
            <a:extLst>
              <a:ext uri="{FF2B5EF4-FFF2-40B4-BE49-F238E27FC236}">
                <a16:creationId xmlns:a16="http://schemas.microsoft.com/office/drawing/2014/main" id="{CA79EFA3-14AA-42B2-A358-F0131CC749E4}"/>
              </a:ext>
            </a:extLst>
          </p:cNvPr>
          <p:cNvPicPr>
            <a:picLocks noChangeAspect="1"/>
          </p:cNvPicPr>
          <p:nvPr/>
        </p:nvPicPr>
        <p:blipFill>
          <a:blip r:embed="rId4"/>
          <a:stretch>
            <a:fillRect/>
          </a:stretch>
        </p:blipFill>
        <p:spPr>
          <a:xfrm>
            <a:off x="4852743" y="1816791"/>
            <a:ext cx="4007722" cy="3037432"/>
          </a:xfrm>
          <a:prstGeom prst="rect">
            <a:avLst/>
          </a:prstGeom>
        </p:spPr>
      </p:pic>
    </p:spTree>
    <p:extLst>
      <p:ext uri="{BB962C8B-B14F-4D97-AF65-F5344CB8AC3E}">
        <p14:creationId xmlns:p14="http://schemas.microsoft.com/office/powerpoint/2010/main" val="1797465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a:xfrm>
            <a:off x="214349" y="289277"/>
            <a:ext cx="8116433" cy="494967"/>
          </a:xfrm>
        </p:spPr>
        <p:txBody>
          <a:bodyPr/>
          <a:lstStyle/>
          <a:p>
            <a:r>
              <a:rPr lang="en-US" b="1" i="0" dirty="0">
                <a:solidFill>
                  <a:srgbClr val="000000"/>
                </a:solidFill>
                <a:effectLst/>
                <a:latin typeface="Helvetica Neue"/>
              </a:rPr>
              <a:t>3- </a:t>
            </a:r>
            <a:r>
              <a:rPr lang="en-US" b="1" i="0" dirty="0" err="1">
                <a:solidFill>
                  <a:srgbClr val="000000"/>
                </a:solidFill>
                <a:effectLst/>
                <a:latin typeface="Helvetica Neue"/>
              </a:rPr>
              <a:t>Xgboost</a:t>
            </a:r>
            <a:r>
              <a:rPr lang="en-US" b="1" i="0" dirty="0">
                <a:solidFill>
                  <a:srgbClr val="000000"/>
                </a:solidFill>
                <a:effectLst/>
                <a:latin typeface="Helvetica Neue"/>
              </a:rPr>
              <a:t> Classifier - With Under Sampled Data - Tuning</a:t>
            </a:r>
            <a:br>
              <a:rPr lang="en-US" b="1" i="0" dirty="0">
                <a:solidFill>
                  <a:srgbClr val="000000"/>
                </a:solidFill>
                <a:effectLst/>
                <a:latin typeface="Helvetica Neue"/>
              </a:rPr>
            </a:br>
            <a:endParaRPr lang="en-SG" dirty="0"/>
          </a:p>
        </p:txBody>
      </p:sp>
      <p:pic>
        <p:nvPicPr>
          <p:cNvPr id="5" name="Picture 4">
            <a:extLst>
              <a:ext uri="{FF2B5EF4-FFF2-40B4-BE49-F238E27FC236}">
                <a16:creationId xmlns:a16="http://schemas.microsoft.com/office/drawing/2014/main" id="{4D535556-802E-4B35-8181-8097F147DBB9}"/>
              </a:ext>
            </a:extLst>
          </p:cNvPr>
          <p:cNvPicPr>
            <a:picLocks noChangeAspect="1"/>
          </p:cNvPicPr>
          <p:nvPr/>
        </p:nvPicPr>
        <p:blipFill>
          <a:blip r:embed="rId2"/>
          <a:stretch>
            <a:fillRect/>
          </a:stretch>
        </p:blipFill>
        <p:spPr>
          <a:xfrm>
            <a:off x="305821" y="1157622"/>
            <a:ext cx="8554644" cy="285790"/>
          </a:xfrm>
          <a:prstGeom prst="rect">
            <a:avLst/>
          </a:prstGeom>
        </p:spPr>
      </p:pic>
      <p:pic>
        <p:nvPicPr>
          <p:cNvPr id="9" name="Picture 8">
            <a:extLst>
              <a:ext uri="{FF2B5EF4-FFF2-40B4-BE49-F238E27FC236}">
                <a16:creationId xmlns:a16="http://schemas.microsoft.com/office/drawing/2014/main" id="{D5C0EFB8-37E2-4096-B90D-6C0887B9C807}"/>
              </a:ext>
            </a:extLst>
          </p:cNvPr>
          <p:cNvPicPr>
            <a:picLocks noChangeAspect="1"/>
          </p:cNvPicPr>
          <p:nvPr/>
        </p:nvPicPr>
        <p:blipFill>
          <a:blip r:embed="rId3"/>
          <a:stretch>
            <a:fillRect/>
          </a:stretch>
        </p:blipFill>
        <p:spPr>
          <a:xfrm>
            <a:off x="258451" y="1729415"/>
            <a:ext cx="3788506" cy="3190647"/>
          </a:xfrm>
          <a:prstGeom prst="rect">
            <a:avLst/>
          </a:prstGeom>
        </p:spPr>
      </p:pic>
      <p:pic>
        <p:nvPicPr>
          <p:cNvPr id="11" name="Picture 10">
            <a:extLst>
              <a:ext uri="{FF2B5EF4-FFF2-40B4-BE49-F238E27FC236}">
                <a16:creationId xmlns:a16="http://schemas.microsoft.com/office/drawing/2014/main" id="{660783B3-1C48-4961-95FD-E251AC2B753F}"/>
              </a:ext>
            </a:extLst>
          </p:cNvPr>
          <p:cNvPicPr>
            <a:picLocks noChangeAspect="1"/>
          </p:cNvPicPr>
          <p:nvPr/>
        </p:nvPicPr>
        <p:blipFill>
          <a:blip r:embed="rId4"/>
          <a:stretch>
            <a:fillRect/>
          </a:stretch>
        </p:blipFill>
        <p:spPr>
          <a:xfrm>
            <a:off x="4482757" y="2057463"/>
            <a:ext cx="4377708" cy="2626625"/>
          </a:xfrm>
          <a:prstGeom prst="rect">
            <a:avLst/>
          </a:prstGeom>
        </p:spPr>
      </p:pic>
    </p:spTree>
    <p:extLst>
      <p:ext uri="{BB962C8B-B14F-4D97-AF65-F5344CB8AC3E}">
        <p14:creationId xmlns:p14="http://schemas.microsoft.com/office/powerpoint/2010/main" val="422649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a:xfrm>
            <a:off x="214349" y="289277"/>
            <a:ext cx="8116433" cy="494967"/>
          </a:xfrm>
        </p:spPr>
        <p:txBody>
          <a:bodyPr/>
          <a:lstStyle/>
          <a:p>
            <a:r>
              <a:rPr lang="en-US" b="1" i="0" dirty="0">
                <a:solidFill>
                  <a:srgbClr val="000000"/>
                </a:solidFill>
                <a:effectLst/>
                <a:latin typeface="Helvetica Neue"/>
              </a:rPr>
              <a:t>4- </a:t>
            </a:r>
            <a:r>
              <a:rPr lang="en-US" b="1" i="0" dirty="0" err="1">
                <a:solidFill>
                  <a:srgbClr val="000000"/>
                </a:solidFill>
                <a:effectLst/>
                <a:latin typeface="Helvetica Neue"/>
              </a:rPr>
              <a:t>Xgboost</a:t>
            </a:r>
            <a:r>
              <a:rPr lang="en-US" b="1" i="0" dirty="0">
                <a:solidFill>
                  <a:srgbClr val="000000"/>
                </a:solidFill>
                <a:effectLst/>
                <a:latin typeface="Helvetica Neue"/>
              </a:rPr>
              <a:t> with original data - Tuning </a:t>
            </a:r>
            <a:br>
              <a:rPr lang="en-US" b="1" i="0" dirty="0">
                <a:solidFill>
                  <a:srgbClr val="000000"/>
                </a:solidFill>
                <a:effectLst/>
                <a:latin typeface="Helvetica Neue"/>
              </a:rPr>
            </a:br>
            <a:endParaRPr lang="en-SG" dirty="0"/>
          </a:p>
        </p:txBody>
      </p:sp>
      <p:pic>
        <p:nvPicPr>
          <p:cNvPr id="4" name="Picture 3">
            <a:extLst>
              <a:ext uri="{FF2B5EF4-FFF2-40B4-BE49-F238E27FC236}">
                <a16:creationId xmlns:a16="http://schemas.microsoft.com/office/drawing/2014/main" id="{2CAACC0B-99AA-4B8E-9546-20D015872769}"/>
              </a:ext>
            </a:extLst>
          </p:cNvPr>
          <p:cNvPicPr>
            <a:picLocks noChangeAspect="1"/>
          </p:cNvPicPr>
          <p:nvPr/>
        </p:nvPicPr>
        <p:blipFill>
          <a:blip r:embed="rId2"/>
          <a:stretch>
            <a:fillRect/>
          </a:stretch>
        </p:blipFill>
        <p:spPr>
          <a:xfrm>
            <a:off x="366125" y="1081092"/>
            <a:ext cx="8411749" cy="362001"/>
          </a:xfrm>
          <a:prstGeom prst="rect">
            <a:avLst/>
          </a:prstGeom>
        </p:spPr>
      </p:pic>
      <p:pic>
        <p:nvPicPr>
          <p:cNvPr id="7" name="Picture 6">
            <a:extLst>
              <a:ext uri="{FF2B5EF4-FFF2-40B4-BE49-F238E27FC236}">
                <a16:creationId xmlns:a16="http://schemas.microsoft.com/office/drawing/2014/main" id="{AE73494A-35C9-44B7-B55B-FBEA35FD8A0B}"/>
              </a:ext>
            </a:extLst>
          </p:cNvPr>
          <p:cNvPicPr>
            <a:picLocks noChangeAspect="1"/>
          </p:cNvPicPr>
          <p:nvPr/>
        </p:nvPicPr>
        <p:blipFill>
          <a:blip r:embed="rId3"/>
          <a:stretch>
            <a:fillRect/>
          </a:stretch>
        </p:blipFill>
        <p:spPr>
          <a:xfrm>
            <a:off x="214349" y="1939520"/>
            <a:ext cx="3778349" cy="2703272"/>
          </a:xfrm>
          <a:prstGeom prst="rect">
            <a:avLst/>
          </a:prstGeom>
        </p:spPr>
      </p:pic>
      <p:pic>
        <p:nvPicPr>
          <p:cNvPr id="10" name="Picture 9">
            <a:extLst>
              <a:ext uri="{FF2B5EF4-FFF2-40B4-BE49-F238E27FC236}">
                <a16:creationId xmlns:a16="http://schemas.microsoft.com/office/drawing/2014/main" id="{EC286815-1E1E-465B-B654-D405133EF46B}"/>
              </a:ext>
            </a:extLst>
          </p:cNvPr>
          <p:cNvPicPr>
            <a:picLocks noChangeAspect="1"/>
          </p:cNvPicPr>
          <p:nvPr/>
        </p:nvPicPr>
        <p:blipFill>
          <a:blip r:embed="rId4"/>
          <a:stretch>
            <a:fillRect/>
          </a:stretch>
        </p:blipFill>
        <p:spPr>
          <a:xfrm>
            <a:off x="4337137" y="2337273"/>
            <a:ext cx="3824895" cy="2305519"/>
          </a:xfrm>
          <a:prstGeom prst="rect">
            <a:avLst/>
          </a:prstGeom>
        </p:spPr>
      </p:pic>
    </p:spTree>
    <p:extLst>
      <p:ext uri="{BB962C8B-B14F-4D97-AF65-F5344CB8AC3E}">
        <p14:creationId xmlns:p14="http://schemas.microsoft.com/office/powerpoint/2010/main" val="2393410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a:xfrm>
            <a:off x="214349" y="289277"/>
            <a:ext cx="8116433" cy="494967"/>
          </a:xfrm>
        </p:spPr>
        <p:txBody>
          <a:bodyPr/>
          <a:lstStyle/>
          <a:p>
            <a:r>
              <a:rPr lang="en-US" b="1" i="0" dirty="0">
                <a:solidFill>
                  <a:srgbClr val="000000"/>
                </a:solidFill>
                <a:effectLst/>
                <a:latin typeface="Helvetica Neue"/>
              </a:rPr>
              <a:t>5- Random forest with over Sampled Data - Tuning</a:t>
            </a:r>
            <a:br>
              <a:rPr lang="en-US" b="1" i="0" dirty="0">
                <a:solidFill>
                  <a:srgbClr val="000000"/>
                </a:solidFill>
                <a:effectLst/>
                <a:latin typeface="Helvetica Neue"/>
              </a:rPr>
            </a:br>
            <a:endParaRPr lang="en-SG" dirty="0"/>
          </a:p>
        </p:txBody>
      </p:sp>
      <p:pic>
        <p:nvPicPr>
          <p:cNvPr id="5" name="Picture 4">
            <a:extLst>
              <a:ext uri="{FF2B5EF4-FFF2-40B4-BE49-F238E27FC236}">
                <a16:creationId xmlns:a16="http://schemas.microsoft.com/office/drawing/2014/main" id="{10B4B833-24B2-4FCC-A007-557A602820E7}"/>
              </a:ext>
            </a:extLst>
          </p:cNvPr>
          <p:cNvPicPr>
            <a:picLocks noChangeAspect="1"/>
          </p:cNvPicPr>
          <p:nvPr/>
        </p:nvPicPr>
        <p:blipFill>
          <a:blip r:embed="rId2"/>
          <a:stretch>
            <a:fillRect/>
          </a:stretch>
        </p:blipFill>
        <p:spPr>
          <a:xfrm>
            <a:off x="435126" y="1068376"/>
            <a:ext cx="8545118" cy="304843"/>
          </a:xfrm>
          <a:prstGeom prst="rect">
            <a:avLst/>
          </a:prstGeom>
        </p:spPr>
      </p:pic>
      <p:pic>
        <p:nvPicPr>
          <p:cNvPr id="8" name="Picture 7">
            <a:extLst>
              <a:ext uri="{FF2B5EF4-FFF2-40B4-BE49-F238E27FC236}">
                <a16:creationId xmlns:a16="http://schemas.microsoft.com/office/drawing/2014/main" id="{E5FFB127-0750-4394-8986-53080DF9D75F}"/>
              </a:ext>
            </a:extLst>
          </p:cNvPr>
          <p:cNvPicPr>
            <a:picLocks noChangeAspect="1"/>
          </p:cNvPicPr>
          <p:nvPr/>
        </p:nvPicPr>
        <p:blipFill>
          <a:blip r:embed="rId3"/>
          <a:stretch>
            <a:fillRect/>
          </a:stretch>
        </p:blipFill>
        <p:spPr>
          <a:xfrm>
            <a:off x="214349" y="1657351"/>
            <a:ext cx="3864995" cy="2769913"/>
          </a:xfrm>
          <a:prstGeom prst="rect">
            <a:avLst/>
          </a:prstGeom>
        </p:spPr>
      </p:pic>
      <p:pic>
        <p:nvPicPr>
          <p:cNvPr id="13" name="Picture 12">
            <a:extLst>
              <a:ext uri="{FF2B5EF4-FFF2-40B4-BE49-F238E27FC236}">
                <a16:creationId xmlns:a16="http://schemas.microsoft.com/office/drawing/2014/main" id="{507AEA94-0BEB-4721-9130-6EE0A62EB58C}"/>
              </a:ext>
            </a:extLst>
          </p:cNvPr>
          <p:cNvPicPr>
            <a:picLocks noChangeAspect="1"/>
          </p:cNvPicPr>
          <p:nvPr/>
        </p:nvPicPr>
        <p:blipFill>
          <a:blip r:embed="rId4"/>
          <a:stretch>
            <a:fillRect/>
          </a:stretch>
        </p:blipFill>
        <p:spPr>
          <a:xfrm>
            <a:off x="4412883" y="1706915"/>
            <a:ext cx="4287520" cy="2670784"/>
          </a:xfrm>
          <a:prstGeom prst="rect">
            <a:avLst/>
          </a:prstGeom>
        </p:spPr>
      </p:pic>
      <p:sp>
        <p:nvSpPr>
          <p:cNvPr id="14" name="TextBox 13">
            <a:extLst>
              <a:ext uri="{FF2B5EF4-FFF2-40B4-BE49-F238E27FC236}">
                <a16:creationId xmlns:a16="http://schemas.microsoft.com/office/drawing/2014/main" id="{73767C42-54A0-4466-A732-B976404DE650}"/>
              </a:ext>
            </a:extLst>
          </p:cNvPr>
          <p:cNvSpPr txBox="1"/>
          <p:nvPr/>
        </p:nvSpPr>
        <p:spPr>
          <a:xfrm>
            <a:off x="1073683" y="4625094"/>
            <a:ext cx="6967138" cy="523220"/>
          </a:xfrm>
          <a:prstGeom prst="rect">
            <a:avLst/>
          </a:prstGeom>
          <a:noFill/>
        </p:spPr>
        <p:txBody>
          <a:bodyPr wrap="square" rtlCol="0">
            <a:spAutoFit/>
          </a:bodyPr>
          <a:lstStyle/>
          <a:p>
            <a:r>
              <a:rPr lang="en-US" b="0" i="0" dirty="0">
                <a:solidFill>
                  <a:srgbClr val="000000"/>
                </a:solidFill>
                <a:effectLst/>
                <a:latin typeface="Helvetica Neue"/>
              </a:rPr>
              <a:t>This model gives somewhat balanced performance and the metric is more than .78</a:t>
            </a:r>
          </a:p>
          <a:p>
            <a:endParaRPr lang="en-SG" dirty="0"/>
          </a:p>
        </p:txBody>
      </p:sp>
    </p:spTree>
    <p:extLst>
      <p:ext uri="{BB962C8B-B14F-4D97-AF65-F5344CB8AC3E}">
        <p14:creationId xmlns:p14="http://schemas.microsoft.com/office/powerpoint/2010/main" val="2403883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a:xfrm>
            <a:off x="214349" y="289277"/>
            <a:ext cx="8116433" cy="494967"/>
          </a:xfrm>
        </p:spPr>
        <p:txBody>
          <a:bodyPr/>
          <a:lstStyle/>
          <a:p>
            <a:r>
              <a:rPr lang="en-US" b="1" i="0" dirty="0">
                <a:solidFill>
                  <a:srgbClr val="000000"/>
                </a:solidFill>
                <a:effectLst/>
                <a:latin typeface="Helvetica Neue"/>
              </a:rPr>
              <a:t>6- </a:t>
            </a:r>
            <a:r>
              <a:rPr lang="en-US" b="1" i="0" dirty="0" err="1">
                <a:solidFill>
                  <a:srgbClr val="000000"/>
                </a:solidFill>
                <a:effectLst/>
                <a:latin typeface="Helvetica Neue"/>
              </a:rPr>
              <a:t>Xgboost</a:t>
            </a:r>
            <a:r>
              <a:rPr lang="en-US" b="1" i="0" dirty="0">
                <a:solidFill>
                  <a:srgbClr val="000000"/>
                </a:solidFill>
                <a:effectLst/>
                <a:latin typeface="Helvetica Neue"/>
              </a:rPr>
              <a:t> with over sampled data - Tuning</a:t>
            </a:r>
            <a:br>
              <a:rPr lang="en-US" b="1" i="0" dirty="0">
                <a:solidFill>
                  <a:srgbClr val="000000"/>
                </a:solidFill>
                <a:effectLst/>
                <a:latin typeface="Helvetica Neue"/>
              </a:rPr>
            </a:br>
            <a:endParaRPr lang="en-SG" dirty="0"/>
          </a:p>
        </p:txBody>
      </p:sp>
      <p:pic>
        <p:nvPicPr>
          <p:cNvPr id="5" name="Picture 4">
            <a:extLst>
              <a:ext uri="{FF2B5EF4-FFF2-40B4-BE49-F238E27FC236}">
                <a16:creationId xmlns:a16="http://schemas.microsoft.com/office/drawing/2014/main" id="{56D3FC1E-5C85-44DC-93FF-02F32BF5C64A}"/>
              </a:ext>
            </a:extLst>
          </p:cNvPr>
          <p:cNvPicPr>
            <a:picLocks noChangeAspect="1"/>
          </p:cNvPicPr>
          <p:nvPr/>
        </p:nvPicPr>
        <p:blipFill>
          <a:blip r:embed="rId2"/>
          <a:stretch>
            <a:fillRect/>
          </a:stretch>
        </p:blipFill>
        <p:spPr>
          <a:xfrm>
            <a:off x="513244" y="1114645"/>
            <a:ext cx="7981827" cy="298612"/>
          </a:xfrm>
          <a:prstGeom prst="rect">
            <a:avLst/>
          </a:prstGeom>
        </p:spPr>
      </p:pic>
      <p:pic>
        <p:nvPicPr>
          <p:cNvPr id="8" name="Picture 7">
            <a:extLst>
              <a:ext uri="{FF2B5EF4-FFF2-40B4-BE49-F238E27FC236}">
                <a16:creationId xmlns:a16="http://schemas.microsoft.com/office/drawing/2014/main" id="{47A51F45-8445-4F2E-AE3A-57A60E70CA93}"/>
              </a:ext>
            </a:extLst>
          </p:cNvPr>
          <p:cNvPicPr>
            <a:picLocks noChangeAspect="1"/>
          </p:cNvPicPr>
          <p:nvPr/>
        </p:nvPicPr>
        <p:blipFill>
          <a:blip r:embed="rId3"/>
          <a:stretch>
            <a:fillRect/>
          </a:stretch>
        </p:blipFill>
        <p:spPr>
          <a:xfrm>
            <a:off x="408307" y="2078002"/>
            <a:ext cx="3622778" cy="2682777"/>
          </a:xfrm>
          <a:prstGeom prst="rect">
            <a:avLst/>
          </a:prstGeom>
        </p:spPr>
      </p:pic>
      <p:pic>
        <p:nvPicPr>
          <p:cNvPr id="11" name="Picture 10">
            <a:extLst>
              <a:ext uri="{FF2B5EF4-FFF2-40B4-BE49-F238E27FC236}">
                <a16:creationId xmlns:a16="http://schemas.microsoft.com/office/drawing/2014/main" id="{7F719944-AB48-4ACE-89C9-28575816223E}"/>
              </a:ext>
            </a:extLst>
          </p:cNvPr>
          <p:cNvPicPr>
            <a:picLocks noChangeAspect="1"/>
          </p:cNvPicPr>
          <p:nvPr/>
        </p:nvPicPr>
        <p:blipFill>
          <a:blip r:embed="rId4"/>
          <a:stretch>
            <a:fillRect/>
          </a:stretch>
        </p:blipFill>
        <p:spPr>
          <a:xfrm>
            <a:off x="4230024" y="1675056"/>
            <a:ext cx="4328050" cy="3032630"/>
          </a:xfrm>
          <a:prstGeom prst="rect">
            <a:avLst/>
          </a:prstGeom>
        </p:spPr>
      </p:pic>
    </p:spTree>
    <p:extLst>
      <p:ext uri="{BB962C8B-B14F-4D97-AF65-F5344CB8AC3E}">
        <p14:creationId xmlns:p14="http://schemas.microsoft.com/office/powerpoint/2010/main" val="35375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p:txBody>
          <a:bodyPr/>
          <a:lstStyle/>
          <a:p>
            <a:r>
              <a:rPr lang="en-SG" dirty="0"/>
              <a:t>Feature Importance: </a:t>
            </a:r>
            <a:br>
              <a:rPr lang="en-SG" dirty="0"/>
            </a:br>
            <a:br>
              <a:rPr lang="en-SG" dirty="0"/>
            </a:br>
            <a:r>
              <a:rPr lang="en-US" b="1" i="0" dirty="0" err="1">
                <a:solidFill>
                  <a:srgbClr val="000000"/>
                </a:solidFill>
                <a:effectLst/>
                <a:latin typeface="Helvetica Neue"/>
              </a:rPr>
              <a:t>Xgboost</a:t>
            </a:r>
            <a:r>
              <a:rPr lang="en-US" b="1" i="0" dirty="0">
                <a:solidFill>
                  <a:srgbClr val="000000"/>
                </a:solidFill>
                <a:effectLst/>
                <a:latin typeface="Helvetica Neue"/>
              </a:rPr>
              <a:t> with original data</a:t>
            </a:r>
            <a:endParaRPr lang="en-SG" dirty="0"/>
          </a:p>
        </p:txBody>
      </p:sp>
      <p:pic>
        <p:nvPicPr>
          <p:cNvPr id="14338" name="Picture 2">
            <a:extLst>
              <a:ext uri="{FF2B5EF4-FFF2-40B4-BE49-F238E27FC236}">
                <a16:creationId xmlns:a16="http://schemas.microsoft.com/office/drawing/2014/main" id="{6E2E5648-A4D8-4858-82BC-72EFD2B21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454" y="244811"/>
            <a:ext cx="4646696" cy="46538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A2FB02-1F29-4FE6-B259-8BE4497BBF56}"/>
              </a:ext>
            </a:extLst>
          </p:cNvPr>
          <p:cNvSpPr txBox="1"/>
          <p:nvPr/>
        </p:nvSpPr>
        <p:spPr>
          <a:xfrm>
            <a:off x="495545" y="2424635"/>
            <a:ext cx="3209250" cy="307777"/>
          </a:xfrm>
          <a:prstGeom prst="rect">
            <a:avLst/>
          </a:prstGeom>
          <a:noFill/>
        </p:spPr>
        <p:txBody>
          <a:bodyPr wrap="square" rtlCol="0">
            <a:spAutoFit/>
          </a:bodyPr>
          <a:lstStyle/>
          <a:p>
            <a:r>
              <a:rPr lang="en-US" b="0" i="0" dirty="0">
                <a:solidFill>
                  <a:srgbClr val="000000"/>
                </a:solidFill>
                <a:effectLst/>
                <a:latin typeface="Helvetica Neue"/>
              </a:rPr>
              <a:t>Variable </a:t>
            </a:r>
            <a:r>
              <a:rPr lang="en-US" b="1" i="0" dirty="0">
                <a:solidFill>
                  <a:srgbClr val="000000"/>
                </a:solidFill>
                <a:effectLst/>
                <a:latin typeface="Helvetica Neue"/>
              </a:rPr>
              <a:t>V18</a:t>
            </a:r>
            <a:r>
              <a:rPr lang="en-US" b="0" i="0" dirty="0">
                <a:solidFill>
                  <a:srgbClr val="000000"/>
                </a:solidFill>
                <a:effectLst/>
                <a:latin typeface="Helvetica Neue"/>
              </a:rPr>
              <a:t> is the important feature</a:t>
            </a:r>
          </a:p>
        </p:txBody>
      </p:sp>
    </p:spTree>
    <p:extLst>
      <p:ext uri="{BB962C8B-B14F-4D97-AF65-F5344CB8AC3E}">
        <p14:creationId xmlns:p14="http://schemas.microsoft.com/office/powerpoint/2010/main" val="80290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a:xfrm>
            <a:off x="202550" y="289279"/>
            <a:ext cx="7602296" cy="383247"/>
          </a:xfrm>
        </p:spPr>
        <p:txBody>
          <a:bodyPr/>
          <a:lstStyle/>
          <a:p>
            <a:r>
              <a:rPr lang="en-US" b="1" i="0" dirty="0">
                <a:solidFill>
                  <a:srgbClr val="000000"/>
                </a:solidFill>
                <a:effectLst/>
                <a:latin typeface="Helvetica Neue"/>
              </a:rPr>
              <a:t>Model Performance comparison &amp; choosing the final   model</a:t>
            </a:r>
            <a:endParaRPr lang="en-SG" dirty="0"/>
          </a:p>
        </p:txBody>
      </p:sp>
      <p:pic>
        <p:nvPicPr>
          <p:cNvPr id="6" name="Picture 5">
            <a:extLst>
              <a:ext uri="{FF2B5EF4-FFF2-40B4-BE49-F238E27FC236}">
                <a16:creationId xmlns:a16="http://schemas.microsoft.com/office/drawing/2014/main" id="{25CA458E-F6A4-450F-8BB6-E579B703EF4A}"/>
              </a:ext>
            </a:extLst>
          </p:cNvPr>
          <p:cNvPicPr>
            <a:picLocks noChangeAspect="1"/>
          </p:cNvPicPr>
          <p:nvPr/>
        </p:nvPicPr>
        <p:blipFill>
          <a:blip r:embed="rId2"/>
          <a:stretch>
            <a:fillRect/>
          </a:stretch>
        </p:blipFill>
        <p:spPr>
          <a:xfrm>
            <a:off x="266528" y="1067766"/>
            <a:ext cx="4658375" cy="695422"/>
          </a:xfrm>
          <a:prstGeom prst="rect">
            <a:avLst/>
          </a:prstGeom>
        </p:spPr>
      </p:pic>
      <p:pic>
        <p:nvPicPr>
          <p:cNvPr id="8" name="Picture 7">
            <a:extLst>
              <a:ext uri="{FF2B5EF4-FFF2-40B4-BE49-F238E27FC236}">
                <a16:creationId xmlns:a16="http://schemas.microsoft.com/office/drawing/2014/main" id="{637B6A8D-F61F-4FBC-BE7D-FDA0FEC32556}"/>
              </a:ext>
            </a:extLst>
          </p:cNvPr>
          <p:cNvPicPr>
            <a:picLocks noChangeAspect="1"/>
          </p:cNvPicPr>
          <p:nvPr/>
        </p:nvPicPr>
        <p:blipFill>
          <a:blip r:embed="rId3"/>
          <a:stretch>
            <a:fillRect/>
          </a:stretch>
        </p:blipFill>
        <p:spPr>
          <a:xfrm>
            <a:off x="398210" y="1869377"/>
            <a:ext cx="4126595" cy="2880974"/>
          </a:xfrm>
          <a:prstGeom prst="rect">
            <a:avLst/>
          </a:prstGeom>
        </p:spPr>
      </p:pic>
      <p:pic>
        <p:nvPicPr>
          <p:cNvPr id="10" name="Picture 9">
            <a:extLst>
              <a:ext uri="{FF2B5EF4-FFF2-40B4-BE49-F238E27FC236}">
                <a16:creationId xmlns:a16="http://schemas.microsoft.com/office/drawing/2014/main" id="{F8709586-4C4C-4848-99B8-9573B48DD5D6}"/>
              </a:ext>
            </a:extLst>
          </p:cNvPr>
          <p:cNvPicPr>
            <a:picLocks noChangeAspect="1"/>
          </p:cNvPicPr>
          <p:nvPr/>
        </p:nvPicPr>
        <p:blipFill>
          <a:blip r:embed="rId4"/>
          <a:stretch>
            <a:fillRect/>
          </a:stretch>
        </p:blipFill>
        <p:spPr>
          <a:xfrm>
            <a:off x="4619197" y="1150361"/>
            <a:ext cx="4195788" cy="2507239"/>
          </a:xfrm>
          <a:prstGeom prst="rect">
            <a:avLst/>
          </a:prstGeom>
        </p:spPr>
      </p:pic>
    </p:spTree>
    <p:extLst>
      <p:ext uri="{BB962C8B-B14F-4D97-AF65-F5344CB8AC3E}">
        <p14:creationId xmlns:p14="http://schemas.microsoft.com/office/powerpoint/2010/main" val="860110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6D82-4E18-41E6-BAC7-A9AF9F8AC7AD}"/>
              </a:ext>
            </a:extLst>
          </p:cNvPr>
          <p:cNvSpPr>
            <a:spLocks noGrp="1"/>
          </p:cNvSpPr>
          <p:nvPr>
            <p:ph type="title"/>
          </p:nvPr>
        </p:nvSpPr>
        <p:spPr/>
        <p:txBody>
          <a:bodyPr/>
          <a:lstStyle/>
          <a:p>
            <a:r>
              <a:rPr lang="en-SG" dirty="0"/>
              <a:t>Feature Importance: </a:t>
            </a:r>
            <a:br>
              <a:rPr lang="en-SG" dirty="0"/>
            </a:br>
            <a:br>
              <a:rPr lang="en-SG" dirty="0"/>
            </a:br>
            <a:r>
              <a:rPr lang="en-US" b="1" i="0" dirty="0">
                <a:solidFill>
                  <a:srgbClr val="000000"/>
                </a:solidFill>
                <a:effectLst/>
                <a:latin typeface="Helvetica Neue"/>
              </a:rPr>
              <a:t>Random forest with </a:t>
            </a:r>
            <a:br>
              <a:rPr lang="en-US" b="1" i="0" dirty="0">
                <a:solidFill>
                  <a:srgbClr val="000000"/>
                </a:solidFill>
                <a:effectLst/>
                <a:latin typeface="Helvetica Neue"/>
              </a:rPr>
            </a:br>
            <a:r>
              <a:rPr lang="en-US" b="1" i="0" dirty="0">
                <a:solidFill>
                  <a:srgbClr val="000000"/>
                </a:solidFill>
                <a:effectLst/>
                <a:latin typeface="Helvetica Neue"/>
              </a:rPr>
              <a:t>over sampled data</a:t>
            </a:r>
            <a:endParaRPr lang="en-SG" dirty="0"/>
          </a:p>
        </p:txBody>
      </p:sp>
      <p:sp>
        <p:nvSpPr>
          <p:cNvPr id="3" name="TextBox 2">
            <a:extLst>
              <a:ext uri="{FF2B5EF4-FFF2-40B4-BE49-F238E27FC236}">
                <a16:creationId xmlns:a16="http://schemas.microsoft.com/office/drawing/2014/main" id="{A1A2FB02-1F29-4FE6-B259-8BE4497BBF56}"/>
              </a:ext>
            </a:extLst>
          </p:cNvPr>
          <p:cNvSpPr txBox="1"/>
          <p:nvPr/>
        </p:nvSpPr>
        <p:spPr>
          <a:xfrm>
            <a:off x="495545" y="2424635"/>
            <a:ext cx="3209250" cy="738664"/>
          </a:xfrm>
          <a:prstGeom prst="rect">
            <a:avLst/>
          </a:prstGeom>
          <a:noFill/>
        </p:spPr>
        <p:txBody>
          <a:bodyPr wrap="square" rtlCol="0">
            <a:spAutoFit/>
          </a:bodyPr>
          <a:lstStyle/>
          <a:p>
            <a:r>
              <a:rPr lang="en-US" b="0" i="0" dirty="0">
                <a:solidFill>
                  <a:srgbClr val="000000"/>
                </a:solidFill>
                <a:effectLst/>
                <a:latin typeface="Helvetica Neue"/>
              </a:rPr>
              <a:t>Variable </a:t>
            </a:r>
            <a:r>
              <a:rPr lang="en-US" b="1" i="0" dirty="0">
                <a:solidFill>
                  <a:srgbClr val="000000"/>
                </a:solidFill>
                <a:effectLst/>
                <a:latin typeface="Helvetica Neue"/>
              </a:rPr>
              <a:t>V18</a:t>
            </a:r>
            <a:r>
              <a:rPr lang="en-US" b="0" i="0" dirty="0">
                <a:solidFill>
                  <a:srgbClr val="000000"/>
                </a:solidFill>
                <a:effectLst/>
                <a:latin typeface="Helvetica Neue"/>
              </a:rPr>
              <a:t> and </a:t>
            </a:r>
            <a:r>
              <a:rPr lang="en-US" b="1" i="0" dirty="0">
                <a:solidFill>
                  <a:srgbClr val="000000"/>
                </a:solidFill>
                <a:effectLst/>
                <a:latin typeface="Helvetica Neue"/>
              </a:rPr>
              <a:t>V36</a:t>
            </a:r>
            <a:r>
              <a:rPr lang="en-US" b="0" i="0" dirty="0">
                <a:solidFill>
                  <a:srgbClr val="000000"/>
                </a:solidFill>
                <a:effectLst/>
                <a:latin typeface="Helvetica Neue"/>
              </a:rPr>
              <a:t> are import features that determine the failure and helps to minimize the cost</a:t>
            </a:r>
            <a:r>
              <a:rPr lang="en-US" dirty="0">
                <a:latin typeface="Helvetica Neue"/>
              </a:rPr>
              <a:t>.</a:t>
            </a:r>
            <a:endParaRPr lang="en-US" b="0" i="0" dirty="0">
              <a:solidFill>
                <a:srgbClr val="000000"/>
              </a:solidFill>
              <a:effectLst/>
              <a:latin typeface="Helvetica Neue"/>
            </a:endParaRPr>
          </a:p>
        </p:txBody>
      </p:sp>
      <p:pic>
        <p:nvPicPr>
          <p:cNvPr id="15362" name="Picture 2">
            <a:extLst>
              <a:ext uri="{FF2B5EF4-FFF2-40B4-BE49-F238E27FC236}">
                <a16:creationId xmlns:a16="http://schemas.microsoft.com/office/drawing/2014/main" id="{2363144A-6902-488A-9125-10B93CA08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9856" y="233529"/>
            <a:ext cx="4682750" cy="468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506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139700">
              <a:lnSpc>
                <a:spcPct val="115000"/>
              </a:lnSpc>
              <a:buClr>
                <a:srgbClr val="000000"/>
              </a:buClr>
              <a:buSzPts val="1400"/>
            </a:pPr>
            <a:r>
              <a:rPr lang="en-US" sz="2000" b="1" i="0" dirty="0">
                <a:solidFill>
                  <a:srgbClr val="000000"/>
                </a:solidFill>
                <a:effectLst/>
                <a:latin typeface="Helvetica Neue"/>
              </a:rPr>
              <a:t>Pipelines to build the final model</a:t>
            </a:r>
            <a:br>
              <a:rPr lang="en-US" sz="2000" b="1" i="0" dirty="0">
                <a:solidFill>
                  <a:srgbClr val="000000"/>
                </a:solidFill>
                <a:effectLst/>
                <a:latin typeface="Helvetica Neue"/>
              </a:rPr>
            </a:br>
            <a:endParaRPr lang="en-US" sz="2400" dirty="0">
              <a:solidFill>
                <a:schemeClr val="dk1"/>
              </a:solidFill>
              <a:latin typeface="Arial"/>
              <a:ea typeface="Arial"/>
              <a:cs typeface="Arial"/>
              <a:sym typeface="Arial"/>
            </a:endParaRPr>
          </a:p>
        </p:txBody>
      </p:sp>
      <p:pic>
        <p:nvPicPr>
          <p:cNvPr id="5" name="Picture 4">
            <a:extLst>
              <a:ext uri="{FF2B5EF4-FFF2-40B4-BE49-F238E27FC236}">
                <a16:creationId xmlns:a16="http://schemas.microsoft.com/office/drawing/2014/main" id="{A30099A9-CAAB-4316-8BEB-C0DDD8C59BB2}"/>
              </a:ext>
            </a:extLst>
          </p:cNvPr>
          <p:cNvPicPr>
            <a:picLocks noChangeAspect="1"/>
          </p:cNvPicPr>
          <p:nvPr/>
        </p:nvPicPr>
        <p:blipFill>
          <a:blip r:embed="rId3"/>
          <a:stretch>
            <a:fillRect/>
          </a:stretch>
        </p:blipFill>
        <p:spPr>
          <a:xfrm>
            <a:off x="702023" y="800074"/>
            <a:ext cx="6538087" cy="41388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7"/>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SG" dirty="0">
                <a:solidFill>
                  <a:srgbClr val="000000"/>
                </a:solidFill>
                <a:latin typeface="Arial"/>
                <a:ea typeface="Arial"/>
                <a:cs typeface="Arial"/>
                <a:sym typeface="Arial"/>
              </a:rPr>
              <a:t>Business Insights and Recommendations</a:t>
            </a:r>
          </a:p>
        </p:txBody>
      </p:sp>
      <p:sp>
        <p:nvSpPr>
          <p:cNvPr id="92" name="Google Shape;92;p7"/>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US" sz="1400" b="0" i="0" dirty="0">
                <a:solidFill>
                  <a:srgbClr val="000000"/>
                </a:solidFill>
                <a:effectLst/>
                <a:latin typeface="Helvetica Neue"/>
              </a:rPr>
              <a:t>Variable V18 and V36 are the important features.</a:t>
            </a:r>
          </a:p>
          <a:p>
            <a:pPr algn="l">
              <a:buFont typeface="+mj-lt"/>
              <a:buAutoNum type="arabicPeriod"/>
            </a:pPr>
            <a:endParaRPr lang="en-US" sz="1400" b="0" i="0" dirty="0">
              <a:solidFill>
                <a:srgbClr val="000000"/>
              </a:solidFill>
              <a:effectLst/>
              <a:latin typeface="Helvetica Neue"/>
            </a:endParaRPr>
          </a:p>
          <a:p>
            <a:pPr algn="l">
              <a:buFont typeface="+mj-lt"/>
              <a:buAutoNum type="arabicPeriod"/>
            </a:pPr>
            <a:r>
              <a:rPr lang="en-US" sz="1400" b="0" i="0" dirty="0">
                <a:solidFill>
                  <a:srgbClr val="000000"/>
                </a:solidFill>
                <a:effectLst/>
                <a:latin typeface="Helvetica Neue"/>
              </a:rPr>
              <a:t>From the model performance in test set, there is an 80% probability that failures can be identified.</a:t>
            </a:r>
          </a:p>
          <a:p>
            <a:pPr algn="l">
              <a:buFont typeface="+mj-lt"/>
              <a:buAutoNum type="arabicPeriod"/>
            </a:pPr>
            <a:endParaRPr lang="en-US" sz="1400" b="0" i="0" dirty="0">
              <a:solidFill>
                <a:srgbClr val="000000"/>
              </a:solidFill>
              <a:effectLst/>
              <a:latin typeface="Helvetica Neue"/>
            </a:endParaRPr>
          </a:p>
          <a:p>
            <a:pPr algn="l">
              <a:buFont typeface="+mj-lt"/>
              <a:buAutoNum type="arabicPeriod"/>
            </a:pPr>
            <a:r>
              <a:rPr lang="en-US" sz="1400" b="0" i="0" dirty="0">
                <a:solidFill>
                  <a:srgbClr val="000000"/>
                </a:solidFill>
                <a:effectLst/>
                <a:latin typeface="Helvetica Neue"/>
              </a:rPr>
              <a:t>Both the models that have more than .78 performance on test data, exhibit overfit, thus the performance in real time might be impacted.</a:t>
            </a:r>
          </a:p>
          <a:p>
            <a:pPr algn="l">
              <a:buFont typeface="+mj-lt"/>
              <a:buAutoNum type="arabicPeriod"/>
            </a:pPr>
            <a:endParaRPr lang="en-US" sz="1400" b="0" i="0" dirty="0">
              <a:solidFill>
                <a:srgbClr val="000000"/>
              </a:solidFill>
              <a:effectLst/>
              <a:latin typeface="Helvetica Neue"/>
            </a:endParaRPr>
          </a:p>
          <a:p>
            <a:pPr algn="l">
              <a:buFont typeface="+mj-lt"/>
              <a:buAutoNum type="arabicPeriod"/>
            </a:pPr>
            <a:r>
              <a:rPr lang="en-US" sz="1400" b="0" i="0" dirty="0">
                <a:solidFill>
                  <a:srgbClr val="000000"/>
                </a:solidFill>
                <a:effectLst/>
                <a:latin typeface="Helvetica Neue"/>
              </a:rPr>
              <a:t>Since the ratio of the failure class is less, more data can be collected on the failure class.</a:t>
            </a:r>
          </a:p>
          <a:p>
            <a:pPr marL="139700" lvl="0" indent="0" algn="l" rtl="0">
              <a:lnSpc>
                <a:spcPct val="115000"/>
              </a:lnSpc>
              <a:spcBef>
                <a:spcPts val="1000"/>
              </a:spcBef>
              <a:spcAft>
                <a:spcPts val="1000"/>
              </a:spcAft>
              <a:buClr>
                <a:srgbClr val="000000"/>
              </a:buClr>
              <a:buSzPts val="1400"/>
              <a:buNone/>
            </a:pPr>
            <a:endParaRPr lang="en-US" sz="1200" dirty="0">
              <a:solidFill>
                <a:schemeClr val="dk1"/>
              </a:solidFill>
              <a:latin typeface="Arial"/>
              <a:ea typeface="Arial"/>
              <a:cs typeface="Arial"/>
              <a:sym typeface="Arial"/>
            </a:endParaRPr>
          </a:p>
          <a:p>
            <a:pPr algn="l">
              <a:buFont typeface="+mj-lt"/>
              <a:buAutoNum type="arabicPeriod"/>
            </a:pPr>
            <a:endParaRPr lang="en-US" sz="1200" b="0" i="0" dirty="0">
              <a:solidFill>
                <a:srgbClr val="000000"/>
              </a:solidFill>
              <a:effectLst/>
              <a:latin typeface="Helvetica Neue"/>
            </a:endParaRPr>
          </a:p>
        </p:txBody>
      </p:sp>
    </p:spTree>
    <p:extLst>
      <p:ext uri="{BB962C8B-B14F-4D97-AF65-F5344CB8AC3E}">
        <p14:creationId xmlns:p14="http://schemas.microsoft.com/office/powerpoint/2010/main" val="136379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000000"/>
                </a:solidFill>
                <a:latin typeface="Arial"/>
                <a:ea typeface="Arial"/>
                <a:cs typeface="Arial"/>
                <a:sym typeface="Arial"/>
              </a:rPr>
              <a:t>Business Problem Overview and Solution Approach</a:t>
            </a:r>
            <a:endParaRPr>
              <a:solidFill>
                <a:srgbClr val="000000"/>
              </a:solidFill>
              <a:latin typeface="Arial"/>
              <a:ea typeface="Arial"/>
              <a:cs typeface="Arial"/>
              <a:sym typeface="Arial"/>
            </a:endParaRPr>
          </a:p>
        </p:txBody>
      </p:sp>
      <p:sp>
        <p:nvSpPr>
          <p:cNvPr id="68" name="Google Shape;68;p3"/>
          <p:cNvSpPr txBox="1">
            <a:spLocks noGrp="1"/>
          </p:cNvSpPr>
          <p:nvPr>
            <p:ph type="body" idx="1"/>
          </p:nvPr>
        </p:nvSpPr>
        <p:spPr>
          <a:xfrm>
            <a:off x="202550" y="861975"/>
            <a:ext cx="8738900" cy="3992246"/>
          </a:xfrm>
          <a:prstGeom prst="rect">
            <a:avLst/>
          </a:prstGeom>
          <a:noFill/>
          <a:ln>
            <a:noFill/>
          </a:ln>
        </p:spPr>
        <p:txBody>
          <a:bodyPr spcFirstLastPara="1" wrap="square" lIns="91425" tIns="91425" rIns="91425" bIns="91425" anchor="t" anchorCtr="0">
            <a:noAutofit/>
          </a:bodyPr>
          <a:lstStyle/>
          <a:p>
            <a:pPr marL="425450" indent="-285750">
              <a:buClr>
                <a:srgbClr val="000000"/>
              </a:buClr>
              <a:buSzPts val="1400"/>
            </a:pPr>
            <a:endParaRPr lang="en" sz="1100" dirty="0">
              <a:latin typeface="+mj-lt"/>
              <a:sym typeface="Arial"/>
            </a:endParaRPr>
          </a:p>
          <a:p>
            <a:pPr marL="133350" indent="0">
              <a:buNone/>
            </a:pPr>
            <a:r>
              <a:rPr lang="en-US" sz="1100" dirty="0">
                <a:latin typeface="+mj-lt"/>
              </a:rPr>
              <a:t> </a:t>
            </a:r>
            <a:r>
              <a:rPr lang="en-SG" sz="1200" b="0" i="0" dirty="0">
                <a:solidFill>
                  <a:srgbClr val="000000"/>
                </a:solidFill>
                <a:effectLst/>
                <a:latin typeface="lato" panose="020F0502020204030203" pitchFamily="34" charset="0"/>
              </a:rPr>
              <a:t>“</a:t>
            </a:r>
            <a:r>
              <a:rPr lang="en-SG" sz="1200" b="0" i="0" dirty="0" err="1">
                <a:solidFill>
                  <a:srgbClr val="000000"/>
                </a:solidFill>
                <a:effectLst/>
                <a:latin typeface="lato" panose="020F0502020204030203" pitchFamily="34" charset="0"/>
              </a:rPr>
              <a:t>ReneWind</a:t>
            </a:r>
            <a:r>
              <a:rPr lang="en-SG" sz="1200" b="0" i="0" dirty="0">
                <a:solidFill>
                  <a:srgbClr val="000000"/>
                </a:solidFill>
                <a:effectLst/>
                <a:latin typeface="lato" panose="020F0502020204030203" pitchFamily="34" charset="0"/>
              </a:rPr>
              <a:t>” </a:t>
            </a:r>
            <a:r>
              <a:rPr lang="en-US" sz="1100" dirty="0">
                <a:latin typeface="+mj-lt"/>
              </a:rPr>
              <a:t> has shared a ciphered version of the data, Data has 40 predictors, 40000 observations in the training set and 10000 in the test set.</a:t>
            </a:r>
            <a:endParaRPr lang="en-US" sz="1000" dirty="0">
              <a:latin typeface="+mj-lt"/>
            </a:endParaRPr>
          </a:p>
          <a:p>
            <a:pPr algn="l"/>
            <a:r>
              <a:rPr lang="en-US" sz="1600" b="1" i="0" dirty="0">
                <a:effectLst/>
                <a:latin typeface="-apple-system"/>
              </a:rPr>
              <a:t>Objective</a:t>
            </a:r>
          </a:p>
          <a:p>
            <a:pPr marL="590550" lvl="1" indent="0">
              <a:buNone/>
            </a:pPr>
            <a:r>
              <a:rPr lang="en-US" sz="800" dirty="0">
                <a:latin typeface="+mj-lt"/>
              </a:rPr>
              <a:t>The objective is to build various classification models, tune them and find the best one that will help identify failures so that the generator could be repaired before failing/breaking and the overall maintenance cost of the generators can be brought down.</a:t>
            </a:r>
          </a:p>
          <a:p>
            <a:pPr marL="590550" lvl="1" indent="0">
              <a:buNone/>
            </a:pPr>
            <a:endParaRPr lang="en-US" sz="100" dirty="0">
              <a:latin typeface="+mj-lt"/>
            </a:endParaRPr>
          </a:p>
          <a:p>
            <a:pPr marL="133350" indent="0" algn="l">
              <a:buNone/>
            </a:pPr>
            <a:r>
              <a:rPr lang="en-US" sz="800" dirty="0">
                <a:latin typeface="+mj-lt"/>
              </a:rPr>
              <a:t>“1” in the target variables should be considered as “failure” and “0” will represent “No failure”.</a:t>
            </a:r>
          </a:p>
          <a:p>
            <a:pPr marL="133350" indent="0" algn="l">
              <a:buNone/>
            </a:pPr>
            <a:r>
              <a:rPr lang="en-US" sz="800" dirty="0">
                <a:latin typeface="+mj-lt"/>
              </a:rPr>
              <a:t>The nature of predictions made by the classification model will translate as follows:</a:t>
            </a:r>
          </a:p>
          <a:p>
            <a:pPr marL="133350" indent="0" algn="l">
              <a:buNone/>
            </a:pPr>
            <a:r>
              <a:rPr lang="en-US" sz="800" dirty="0">
                <a:latin typeface="+mj-lt"/>
              </a:rPr>
              <a:t>True positives (TP) are failures correctly predicted by the model.</a:t>
            </a:r>
          </a:p>
          <a:p>
            <a:pPr marL="133350" indent="0" algn="l">
              <a:buNone/>
            </a:pPr>
            <a:r>
              <a:rPr lang="en-US" sz="800" dirty="0">
                <a:latin typeface="+mj-lt"/>
              </a:rPr>
              <a:t>False negatives (FN) are real failures in the generator of wind turbine where there is no detection by the model.</a:t>
            </a:r>
          </a:p>
          <a:p>
            <a:pPr marL="133350" indent="0" algn="l">
              <a:buNone/>
            </a:pPr>
            <a:r>
              <a:rPr lang="en-US" sz="800" dirty="0">
                <a:latin typeface="+mj-lt"/>
              </a:rPr>
              <a:t>False positives (FP) are failure detections in the generator of the wind turbine where actually there is no failure.</a:t>
            </a:r>
          </a:p>
          <a:p>
            <a:pPr algn="l">
              <a:buFont typeface="Arial" panose="020B0604020202020204" pitchFamily="34" charset="0"/>
              <a:buChar char="•"/>
            </a:pPr>
            <a:endParaRPr lang="en-US" sz="1050" dirty="0">
              <a:solidFill>
                <a:srgbClr val="000000"/>
              </a:solidFill>
              <a:latin typeface="lato" panose="020F0502020204030203" pitchFamily="34" charset="0"/>
            </a:endParaRPr>
          </a:p>
          <a:p>
            <a:pPr marL="133350" indent="0" algn="l">
              <a:buNone/>
            </a:pPr>
            <a:r>
              <a:rPr lang="en-US" sz="1100" b="0" i="0" dirty="0">
                <a:solidFill>
                  <a:srgbClr val="000000"/>
                </a:solidFill>
                <a:effectLst/>
                <a:latin typeface="lato" panose="020F0502020204030203" pitchFamily="34" charset="0"/>
              </a:rPr>
              <a:t>So, the maintenance cost associated with the model would be:</a:t>
            </a:r>
          </a:p>
          <a:p>
            <a:pPr marL="133350" indent="0" algn="l">
              <a:buNone/>
            </a:pPr>
            <a:r>
              <a:rPr lang="en-US" sz="1100" b="0" i="0" dirty="0">
                <a:solidFill>
                  <a:srgbClr val="000000"/>
                </a:solidFill>
                <a:effectLst/>
                <a:latin typeface="lato" panose="020F0502020204030203" pitchFamily="34" charset="0"/>
              </a:rPr>
              <a:t>Maintenance cost = TP*(Repair cost) + FN*(Replacement cost) + FP*(Inspection cost)</a:t>
            </a:r>
          </a:p>
          <a:p>
            <a:pPr algn="l">
              <a:buFont typeface="Arial" panose="020B0604020202020204" pitchFamily="34" charset="0"/>
              <a:buChar char="•"/>
            </a:pPr>
            <a:endParaRPr lang="en-US" sz="1050" dirty="0">
              <a:solidFill>
                <a:srgbClr val="000000"/>
              </a:solidFill>
              <a:latin typeface="lato" panose="020F0502020204030203" pitchFamily="34" charset="0"/>
            </a:endParaRPr>
          </a:p>
          <a:p>
            <a:pPr marL="361950" indent="-228600">
              <a:buFont typeface="+mj-lt"/>
              <a:buAutoNum type="arabicPeriod"/>
            </a:pPr>
            <a:endParaRPr lang="en-US" sz="1000" dirty="0">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8"/>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000000"/>
                </a:solidFill>
                <a:latin typeface="Arial"/>
                <a:ea typeface="Arial"/>
                <a:cs typeface="Arial"/>
                <a:sym typeface="Arial"/>
              </a:rPr>
              <a:t>Business Problem Overview and Solution Approach</a:t>
            </a:r>
            <a:endParaRPr>
              <a:solidFill>
                <a:srgbClr val="000000"/>
              </a:solidFill>
              <a:latin typeface="Arial"/>
              <a:ea typeface="Arial"/>
              <a:cs typeface="Arial"/>
              <a:sym typeface="Arial"/>
            </a:endParaRPr>
          </a:p>
        </p:txBody>
      </p:sp>
      <p:sp>
        <p:nvSpPr>
          <p:cNvPr id="68" name="Google Shape;68;p3"/>
          <p:cNvSpPr txBox="1">
            <a:spLocks noGrp="1"/>
          </p:cNvSpPr>
          <p:nvPr>
            <p:ph type="body" idx="1"/>
          </p:nvPr>
        </p:nvSpPr>
        <p:spPr>
          <a:xfrm>
            <a:off x="202550" y="861975"/>
            <a:ext cx="8738900" cy="3992246"/>
          </a:xfrm>
          <a:prstGeom prst="rect">
            <a:avLst/>
          </a:prstGeom>
          <a:noFill/>
          <a:ln>
            <a:noFill/>
          </a:ln>
        </p:spPr>
        <p:txBody>
          <a:bodyPr spcFirstLastPara="1" wrap="square" lIns="91425" tIns="91425" rIns="91425" bIns="91425" anchor="t" anchorCtr="0">
            <a:noAutofit/>
          </a:bodyPr>
          <a:lstStyle/>
          <a:p>
            <a:pPr marL="133350" indent="0" algn="l">
              <a:buNone/>
            </a:pPr>
            <a:r>
              <a:rPr lang="en-US" sz="1200" b="0" i="0" dirty="0">
                <a:solidFill>
                  <a:srgbClr val="000000"/>
                </a:solidFill>
                <a:effectLst/>
                <a:latin typeface="lato" panose="020F0502020204030203" pitchFamily="34" charset="0"/>
              </a:rPr>
              <a:t>So, the maintenance cost associated with the model would be:</a:t>
            </a:r>
          </a:p>
          <a:p>
            <a:pPr marL="590550" lvl="1" indent="0">
              <a:buNone/>
            </a:pPr>
            <a:r>
              <a:rPr lang="en-US" sz="1000" b="0" i="0" dirty="0">
                <a:solidFill>
                  <a:srgbClr val="000000"/>
                </a:solidFill>
                <a:effectLst/>
                <a:latin typeface="lato" panose="020F0502020204030203" pitchFamily="34" charset="0"/>
              </a:rPr>
              <a:t>Maintenance cost = TP*(Repair cost) + FN*(Replacement cost) + FP*(Inspection cost)</a:t>
            </a:r>
          </a:p>
          <a:p>
            <a:pPr marL="133350" indent="0" algn="l">
              <a:buNone/>
            </a:pPr>
            <a:r>
              <a:rPr lang="en-US" sz="1200" b="0" i="0" dirty="0">
                <a:solidFill>
                  <a:srgbClr val="000000"/>
                </a:solidFill>
                <a:effectLst/>
                <a:latin typeface="lato" panose="020F0502020204030203" pitchFamily="34" charset="0"/>
              </a:rPr>
              <a:t>where,</a:t>
            </a:r>
          </a:p>
          <a:p>
            <a:pPr marL="590550" lvl="1" indent="0">
              <a:buNone/>
            </a:pPr>
            <a:r>
              <a:rPr lang="en-US" sz="1000" b="0" i="0" dirty="0">
                <a:solidFill>
                  <a:srgbClr val="000000"/>
                </a:solidFill>
                <a:effectLst/>
                <a:latin typeface="lato" panose="020F0502020204030203" pitchFamily="34" charset="0"/>
              </a:rPr>
              <a:t>Replacement cost = $40,000</a:t>
            </a:r>
          </a:p>
          <a:p>
            <a:pPr marL="590550" lvl="1" indent="0">
              <a:buNone/>
            </a:pPr>
            <a:r>
              <a:rPr lang="en-US" sz="1000" b="0" i="0" dirty="0">
                <a:solidFill>
                  <a:srgbClr val="000000"/>
                </a:solidFill>
                <a:effectLst/>
                <a:latin typeface="lato" panose="020F0502020204030203" pitchFamily="34" charset="0"/>
              </a:rPr>
              <a:t>Repair cost = $15,000</a:t>
            </a:r>
          </a:p>
          <a:p>
            <a:pPr marL="590550" lvl="1" indent="0">
              <a:buNone/>
            </a:pPr>
            <a:r>
              <a:rPr lang="en-US" sz="1000" b="0" i="0" dirty="0">
                <a:solidFill>
                  <a:srgbClr val="000000"/>
                </a:solidFill>
                <a:effectLst/>
                <a:latin typeface="lato" panose="020F0502020204030203" pitchFamily="34" charset="0"/>
              </a:rPr>
              <a:t>Inspection cost = $5,000</a:t>
            </a:r>
          </a:p>
          <a:p>
            <a:pPr marL="590550" lvl="1" indent="0">
              <a:buNone/>
            </a:pPr>
            <a:endParaRPr lang="en-US" sz="1000" b="0" i="0" dirty="0">
              <a:solidFill>
                <a:srgbClr val="000000"/>
              </a:solidFill>
              <a:effectLst/>
              <a:latin typeface="lato" panose="020F0502020204030203" pitchFamily="34" charset="0"/>
            </a:endParaRPr>
          </a:p>
          <a:p>
            <a:pPr marL="133350" indent="0" algn="l">
              <a:buNone/>
            </a:pPr>
            <a:r>
              <a:rPr lang="en-US" sz="1000" dirty="0">
                <a:solidFill>
                  <a:srgbClr val="000000"/>
                </a:solidFill>
                <a:latin typeface="lato" panose="020F0502020204030203" pitchFamily="34" charset="0"/>
              </a:rPr>
              <a:t>Here the objective is to reduce the maintenance cost so, we want a metric that could reduce the maintenance cost.</a:t>
            </a:r>
          </a:p>
          <a:p>
            <a:pPr marL="133350" indent="0" algn="l">
              <a:buNone/>
            </a:pPr>
            <a:endParaRPr lang="en-US" sz="1000" dirty="0">
              <a:solidFill>
                <a:srgbClr val="000000"/>
              </a:solidFill>
              <a:latin typeface="lato" panose="020F0502020204030203" pitchFamily="34" charset="0"/>
            </a:endParaRPr>
          </a:p>
          <a:p>
            <a:pPr marL="133350" indent="0" algn="l">
              <a:buNone/>
            </a:pPr>
            <a:r>
              <a:rPr lang="en-US" sz="1000" dirty="0">
                <a:solidFill>
                  <a:srgbClr val="000000"/>
                </a:solidFill>
                <a:latin typeface="lato" panose="020F0502020204030203" pitchFamily="34" charset="0"/>
              </a:rPr>
              <a:t>The minimum possible maintenance cost  =</a:t>
            </a:r>
            <a:r>
              <a:rPr lang="en-US" sz="1000" b="1" dirty="0">
                <a:solidFill>
                  <a:srgbClr val="000000"/>
                </a:solidFill>
                <a:latin typeface="lato" panose="020F0502020204030203" pitchFamily="34" charset="0"/>
              </a:rPr>
              <a:t>  Actual failures*(Repair cost) = (TP + FN)*(Repair cost)</a:t>
            </a:r>
          </a:p>
          <a:p>
            <a:pPr marL="133350" indent="0" algn="l">
              <a:buNone/>
            </a:pPr>
            <a:endParaRPr lang="en-US" sz="1000" dirty="0">
              <a:solidFill>
                <a:srgbClr val="000000"/>
              </a:solidFill>
              <a:latin typeface="lato" panose="020F0502020204030203" pitchFamily="34" charset="0"/>
            </a:endParaRPr>
          </a:p>
          <a:p>
            <a:pPr marL="133350" indent="0" algn="l">
              <a:buNone/>
            </a:pPr>
            <a:r>
              <a:rPr lang="en-US" sz="1000" dirty="0">
                <a:solidFill>
                  <a:srgbClr val="000000"/>
                </a:solidFill>
                <a:latin typeface="lato" panose="020F0502020204030203" pitchFamily="34" charset="0"/>
              </a:rPr>
              <a:t>And the maintenance cost associated with model = TP*(Repair cost) + FN*(Replacement cost) + FP*(Inspection cost)</a:t>
            </a:r>
          </a:p>
          <a:p>
            <a:pPr marL="133350" indent="0" algn="l">
              <a:buNone/>
            </a:pPr>
            <a:r>
              <a:rPr lang="en-US" sz="1000" dirty="0">
                <a:solidFill>
                  <a:srgbClr val="000000"/>
                </a:solidFill>
                <a:latin typeface="lato" panose="020F0502020204030203" pitchFamily="34" charset="0"/>
              </a:rPr>
              <a:t>So, we will try to maximize the ratio of minimum possible maintenance cost and the maintenance cost associated with the model.</a:t>
            </a:r>
          </a:p>
          <a:p>
            <a:pPr marL="133350" indent="0" algn="l">
              <a:buNone/>
            </a:pPr>
            <a:endParaRPr lang="en-US" sz="1000" dirty="0">
              <a:solidFill>
                <a:srgbClr val="000000"/>
              </a:solidFill>
              <a:latin typeface="lato" panose="020F0502020204030203" pitchFamily="34" charset="0"/>
            </a:endParaRPr>
          </a:p>
          <a:p>
            <a:pPr marL="133350" indent="0" algn="l">
              <a:buNone/>
            </a:pPr>
            <a:r>
              <a:rPr lang="en-US" sz="1000" dirty="0">
                <a:solidFill>
                  <a:srgbClr val="000000"/>
                </a:solidFill>
                <a:latin typeface="lato" panose="020F0502020204030203" pitchFamily="34" charset="0"/>
              </a:rPr>
              <a:t>The value of this ratio will lie </a:t>
            </a:r>
            <a:r>
              <a:rPr lang="en-US" sz="1000" b="1" dirty="0">
                <a:solidFill>
                  <a:srgbClr val="000000"/>
                </a:solidFill>
                <a:latin typeface="lato" panose="020F0502020204030203" pitchFamily="34" charset="0"/>
              </a:rPr>
              <a:t>between 0 and 1</a:t>
            </a:r>
            <a:r>
              <a:rPr lang="en-US" sz="1000" dirty="0">
                <a:solidFill>
                  <a:srgbClr val="000000"/>
                </a:solidFill>
                <a:latin typeface="lato" panose="020F0502020204030203" pitchFamily="34" charset="0"/>
              </a:rPr>
              <a:t>, the ratio will be 1 only when the maintenance cost associated with the model will be equal to the minimum possible maintenance cost.</a:t>
            </a:r>
          </a:p>
          <a:p>
            <a:pPr algn="l">
              <a:buFont typeface="Arial" panose="020B0604020202020204" pitchFamily="34" charset="0"/>
              <a:buChar char="•"/>
            </a:pPr>
            <a:endParaRPr lang="en-US" sz="1050" dirty="0">
              <a:solidFill>
                <a:srgbClr val="000000"/>
              </a:solidFill>
              <a:latin typeface="lato" panose="020F0502020204030203" pitchFamily="34" charset="0"/>
            </a:endParaRPr>
          </a:p>
          <a:p>
            <a:pPr marL="361950" indent="-228600">
              <a:buFont typeface="+mj-lt"/>
              <a:buAutoNum type="arabicPeriod"/>
            </a:pPr>
            <a:endParaRPr lang="en-US" sz="1000" dirty="0">
              <a:latin typeface="+mj-lt"/>
            </a:endParaRPr>
          </a:p>
        </p:txBody>
      </p:sp>
    </p:spTree>
    <p:extLst>
      <p:ext uri="{BB962C8B-B14F-4D97-AF65-F5344CB8AC3E}">
        <p14:creationId xmlns:p14="http://schemas.microsoft.com/office/powerpoint/2010/main" val="3423455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SG" dirty="0">
                <a:solidFill>
                  <a:srgbClr val="000000"/>
                </a:solidFill>
                <a:latin typeface="Arial"/>
                <a:ea typeface="Arial"/>
                <a:cs typeface="Arial"/>
                <a:sym typeface="Arial"/>
              </a:rPr>
              <a:t>Data Overview</a:t>
            </a:r>
            <a:br>
              <a:rPr lang="en-SG" dirty="0">
                <a:solidFill>
                  <a:srgbClr val="000000"/>
                </a:solidFill>
                <a:latin typeface="Arial"/>
                <a:ea typeface="Arial"/>
                <a:cs typeface="Arial"/>
                <a:sym typeface="Arial"/>
              </a:rPr>
            </a:br>
            <a:endParaRPr lang="en-SG" dirty="0">
              <a:solidFill>
                <a:srgbClr val="000000"/>
              </a:solidFill>
              <a:latin typeface="Arial"/>
              <a:ea typeface="Arial"/>
              <a:cs typeface="Arial"/>
              <a:sym typeface="Arial"/>
            </a:endParaRPr>
          </a:p>
        </p:txBody>
      </p:sp>
      <p:graphicFrame>
        <p:nvGraphicFramePr>
          <p:cNvPr id="5" name="Table 5">
            <a:extLst>
              <a:ext uri="{FF2B5EF4-FFF2-40B4-BE49-F238E27FC236}">
                <a16:creationId xmlns:a16="http://schemas.microsoft.com/office/drawing/2014/main" id="{E2A2F166-D15D-48A9-8BBD-554073377039}"/>
              </a:ext>
            </a:extLst>
          </p:cNvPr>
          <p:cNvGraphicFramePr>
            <a:graphicFrameLocks noGrp="1"/>
          </p:cNvGraphicFramePr>
          <p:nvPr>
            <p:extLst>
              <p:ext uri="{D42A27DB-BD31-4B8C-83A1-F6EECF244321}">
                <p14:modId xmlns:p14="http://schemas.microsoft.com/office/powerpoint/2010/main" val="1314028395"/>
              </p:ext>
            </p:extLst>
          </p:nvPr>
        </p:nvGraphicFramePr>
        <p:xfrm>
          <a:off x="407055" y="964504"/>
          <a:ext cx="4094153" cy="693126"/>
        </p:xfrm>
        <a:graphic>
          <a:graphicData uri="http://schemas.openxmlformats.org/drawingml/2006/table">
            <a:tbl>
              <a:tblPr firstRow="1" bandRow="1">
                <a:tableStyleId>{A16E7454-6B13-40CE-91AE-A84AF2B8098F}</a:tableStyleId>
              </a:tblPr>
              <a:tblGrid>
                <a:gridCol w="1362751">
                  <a:extLst>
                    <a:ext uri="{9D8B030D-6E8A-4147-A177-3AD203B41FA5}">
                      <a16:colId xmlns:a16="http://schemas.microsoft.com/office/drawing/2014/main" val="1922796683"/>
                    </a:ext>
                  </a:extLst>
                </a:gridCol>
                <a:gridCol w="2731402">
                  <a:extLst>
                    <a:ext uri="{9D8B030D-6E8A-4147-A177-3AD203B41FA5}">
                      <a16:colId xmlns:a16="http://schemas.microsoft.com/office/drawing/2014/main" val="1469814253"/>
                    </a:ext>
                  </a:extLst>
                </a:gridCol>
              </a:tblGrid>
              <a:tr h="357846">
                <a:tc>
                  <a:txBody>
                    <a:bodyPr/>
                    <a:lstStyle/>
                    <a:p>
                      <a:pPr algn="ctr"/>
                      <a:r>
                        <a:rPr kumimoji="0" lang="en-US" sz="1200" b="1" i="0" u="none" strike="noStrike" kern="0" cap="none" spc="0" normalizeH="0" baseline="0" noProof="0" dirty="0">
                          <a:ln>
                            <a:noFill/>
                          </a:ln>
                          <a:solidFill>
                            <a:srgbClr val="000000"/>
                          </a:solidFill>
                          <a:effectLst/>
                          <a:uLnTx/>
                          <a:uFillTx/>
                          <a:latin typeface="Arial"/>
                          <a:cs typeface="Arial"/>
                          <a:sym typeface="Arial"/>
                        </a:rPr>
                        <a:t>Variable</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aseline="0" dirty="0"/>
                        <a:t>Description</a:t>
                      </a:r>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525737"/>
                  </a:ext>
                </a:extLst>
              </a:tr>
              <a:tr h="248460">
                <a:tc>
                  <a:txBody>
                    <a:bodyPr/>
                    <a:lstStyle/>
                    <a:p>
                      <a:r>
                        <a:rPr lang="en-SG" sz="800" b="0" i="0" u="none" strike="noStrike" cap="none" dirty="0">
                          <a:solidFill>
                            <a:srgbClr val="000000"/>
                          </a:solidFill>
                          <a:effectLst/>
                          <a:latin typeface="Arial"/>
                          <a:ea typeface="Arial"/>
                          <a:cs typeface="Arial"/>
                          <a:sym typeface="Arial"/>
                        </a:rPr>
                        <a:t>40 Columns</a:t>
                      </a:r>
                      <a:endParaRPr lang="en-SG" sz="800"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0" i="0" u="none" strike="noStrike" cap="none" baseline="0" dirty="0">
                          <a:solidFill>
                            <a:srgbClr val="000000"/>
                          </a:solidFill>
                          <a:latin typeface="Arial"/>
                          <a:ea typeface="Arial"/>
                          <a:cs typeface="Arial"/>
                          <a:sym typeface="Arial"/>
                        </a:rPr>
                        <a:t>ciphered version of the data, as the data collected through sensors is confidential</a:t>
                      </a:r>
                      <a:endParaRPr lang="en-SG" sz="800" b="0" i="0" u="none" strike="noStrike" cap="none" baseline="0" dirty="0">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2158414"/>
                  </a:ext>
                </a:extLst>
              </a:tr>
            </a:tbl>
          </a:graphicData>
        </a:graphic>
      </p:graphicFrame>
      <p:graphicFrame>
        <p:nvGraphicFramePr>
          <p:cNvPr id="8" name="Table 8">
            <a:extLst>
              <a:ext uri="{FF2B5EF4-FFF2-40B4-BE49-F238E27FC236}">
                <a16:creationId xmlns:a16="http://schemas.microsoft.com/office/drawing/2014/main" id="{67541D31-8993-4AEF-81D0-0E42842A5A95}"/>
              </a:ext>
            </a:extLst>
          </p:cNvPr>
          <p:cNvGraphicFramePr>
            <a:graphicFrameLocks noGrp="1"/>
          </p:cNvGraphicFramePr>
          <p:nvPr>
            <p:extLst>
              <p:ext uri="{D42A27DB-BD31-4B8C-83A1-F6EECF244321}">
                <p14:modId xmlns:p14="http://schemas.microsoft.com/office/powerpoint/2010/main" val="2774893675"/>
              </p:ext>
            </p:extLst>
          </p:nvPr>
        </p:nvGraphicFramePr>
        <p:xfrm>
          <a:off x="4743081" y="1840599"/>
          <a:ext cx="3462924" cy="897684"/>
        </p:xfrm>
        <a:graphic>
          <a:graphicData uri="http://schemas.openxmlformats.org/drawingml/2006/table">
            <a:tbl>
              <a:tblPr firstRow="1" bandRow="1">
                <a:tableStyleId>{A16E7454-6B13-40CE-91AE-A84AF2B8098F}</a:tableStyleId>
              </a:tblPr>
              <a:tblGrid>
                <a:gridCol w="1731462">
                  <a:extLst>
                    <a:ext uri="{9D8B030D-6E8A-4147-A177-3AD203B41FA5}">
                      <a16:colId xmlns:a16="http://schemas.microsoft.com/office/drawing/2014/main" val="3929276930"/>
                    </a:ext>
                  </a:extLst>
                </a:gridCol>
                <a:gridCol w="1731462">
                  <a:extLst>
                    <a:ext uri="{9D8B030D-6E8A-4147-A177-3AD203B41FA5}">
                      <a16:colId xmlns:a16="http://schemas.microsoft.com/office/drawing/2014/main" val="376430413"/>
                    </a:ext>
                  </a:extLst>
                </a:gridCol>
              </a:tblGrid>
              <a:tr h="176981">
                <a:tc>
                  <a:txBody>
                    <a:bodyPr/>
                    <a:lstStyle/>
                    <a:p>
                      <a:r>
                        <a:rPr lang="en-US" sz="800" baseline="0" dirty="0"/>
                        <a:t>Observations</a:t>
                      </a:r>
                      <a:endParaRPr lang="en-SG"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aseline="0" dirty="0"/>
                        <a:t>Variables</a:t>
                      </a:r>
                      <a:endParaRPr lang="en-SG"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7968371"/>
                  </a:ext>
                </a:extLst>
              </a:tr>
              <a:tr h="342162">
                <a:tc>
                  <a:txBody>
                    <a:bodyPr/>
                    <a:lstStyle/>
                    <a:p>
                      <a:r>
                        <a:rPr lang="en-SG" sz="800" b="1" i="0" u="none" strike="noStrike" cap="none" baseline="0" dirty="0">
                          <a:solidFill>
                            <a:srgbClr val="000000"/>
                          </a:solidFill>
                          <a:latin typeface="Arial"/>
                          <a:ea typeface="Arial"/>
                          <a:cs typeface="Arial"/>
                          <a:sym typeface="Arial"/>
                        </a:rPr>
                        <a:t>Training set</a:t>
                      </a:r>
                    </a:p>
                    <a:p>
                      <a:r>
                        <a:rPr lang="en-SG" sz="800" b="0" i="0" u="none" strike="noStrike" cap="none" baseline="0" dirty="0">
                          <a:solidFill>
                            <a:srgbClr val="000000"/>
                          </a:solidFill>
                          <a:latin typeface="Arial"/>
                          <a:ea typeface="Arial"/>
                          <a:cs typeface="Arial"/>
                          <a:sym typeface="Arial"/>
                        </a:rPr>
                        <a:t>40000 </a:t>
                      </a:r>
                      <a:endParaRPr lang="en-SG" sz="800" b="0" i="0" u="none" strike="noStrike" cap="none" baseline="0" dirty="0">
                        <a:solidFill>
                          <a:srgbClr val="000000"/>
                        </a:solidFill>
                        <a:latin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SG" sz="80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598837"/>
                  </a:ext>
                </a:extLst>
              </a:tr>
              <a:tr h="342162">
                <a:tc>
                  <a:txBody>
                    <a:bodyPr/>
                    <a:lstStyle/>
                    <a:p>
                      <a:r>
                        <a:rPr lang="en-US" sz="800" b="1" dirty="0"/>
                        <a:t>Test set</a:t>
                      </a:r>
                    </a:p>
                    <a:p>
                      <a:r>
                        <a:rPr lang="en-US" sz="800" b="1" dirty="0"/>
                        <a:t>10000</a:t>
                      </a:r>
                      <a:endParaRPr lang="en-SG"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b="1" dirty="0"/>
                        <a:t>40</a:t>
                      </a:r>
                      <a:endParaRPr lang="en-SG" sz="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167805"/>
                  </a:ext>
                </a:extLst>
              </a:tr>
            </a:tbl>
          </a:graphicData>
        </a:graphic>
      </p:graphicFrame>
      <p:sp>
        <p:nvSpPr>
          <p:cNvPr id="2" name="TextBox 1">
            <a:extLst>
              <a:ext uri="{FF2B5EF4-FFF2-40B4-BE49-F238E27FC236}">
                <a16:creationId xmlns:a16="http://schemas.microsoft.com/office/drawing/2014/main" id="{41B034F8-BA79-47DB-89B6-57536F891459}"/>
              </a:ext>
            </a:extLst>
          </p:cNvPr>
          <p:cNvSpPr txBox="1"/>
          <p:nvPr/>
        </p:nvSpPr>
        <p:spPr>
          <a:xfrm>
            <a:off x="808212" y="2914816"/>
            <a:ext cx="4389119" cy="461665"/>
          </a:xfrm>
          <a:prstGeom prst="rect">
            <a:avLst/>
          </a:prstGeom>
          <a:noFill/>
        </p:spPr>
        <p:txBody>
          <a:bodyPr wrap="square" rtlCol="0">
            <a:spAutoFit/>
          </a:bodyPr>
          <a:lstStyle/>
          <a:p>
            <a:r>
              <a:rPr lang="en-US" sz="1200" dirty="0"/>
              <a:t>The data set has missing values and, in this case, the mean imputer is used to impute missing values</a:t>
            </a:r>
            <a:endParaRPr lang="en-SG" sz="1200" dirty="0"/>
          </a:p>
        </p:txBody>
      </p:sp>
      <p:sp>
        <p:nvSpPr>
          <p:cNvPr id="3" name="TextBox 2">
            <a:extLst>
              <a:ext uri="{FF2B5EF4-FFF2-40B4-BE49-F238E27FC236}">
                <a16:creationId xmlns:a16="http://schemas.microsoft.com/office/drawing/2014/main" id="{DC967CEF-5CC1-4016-893B-04FB27ED4017}"/>
              </a:ext>
            </a:extLst>
          </p:cNvPr>
          <p:cNvSpPr txBox="1"/>
          <p:nvPr/>
        </p:nvSpPr>
        <p:spPr>
          <a:xfrm>
            <a:off x="737419" y="2648810"/>
            <a:ext cx="1976284" cy="307777"/>
          </a:xfrm>
          <a:prstGeom prst="rect">
            <a:avLst/>
          </a:prstGeom>
          <a:noFill/>
        </p:spPr>
        <p:txBody>
          <a:bodyPr wrap="square" rtlCol="0">
            <a:spAutoFit/>
          </a:bodyPr>
          <a:lstStyle/>
          <a:p>
            <a:r>
              <a:rPr lang="en-US" dirty="0"/>
              <a:t>Missing values</a:t>
            </a:r>
            <a:endParaRPr lang="en-S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Exploratory Data Analysis</a:t>
            </a:r>
            <a:endParaRPr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104DA91-1F40-4249-BCF4-A8B3C5401870}"/>
              </a:ext>
            </a:extLst>
          </p:cNvPr>
          <p:cNvSpPr txBox="1"/>
          <p:nvPr/>
        </p:nvSpPr>
        <p:spPr>
          <a:xfrm>
            <a:off x="353961" y="1044186"/>
            <a:ext cx="4058756" cy="954107"/>
          </a:xfrm>
          <a:prstGeom prst="rect">
            <a:avLst/>
          </a:prstGeom>
          <a:noFill/>
        </p:spPr>
        <p:txBody>
          <a:bodyPr wrap="square" rtlCol="0">
            <a:spAutoFit/>
          </a:bodyPr>
          <a:lstStyle/>
          <a:p>
            <a:pPr algn="l">
              <a:buFont typeface="Arial" panose="020B0604020202020204" pitchFamily="34" charset="0"/>
              <a:buChar char="•"/>
            </a:pPr>
            <a:r>
              <a:rPr lang="en-US" dirty="0">
                <a:latin typeface="-apple-system"/>
              </a:rPr>
              <a:t> Most of the variables exhibit almost near normal distribution.</a:t>
            </a:r>
          </a:p>
          <a:p>
            <a:pPr algn="l">
              <a:buFont typeface="Arial" panose="020B0604020202020204" pitchFamily="34" charset="0"/>
              <a:buChar char="•"/>
            </a:pPr>
            <a:r>
              <a:rPr lang="en-US" b="0" i="0" dirty="0">
                <a:solidFill>
                  <a:srgbClr val="000000"/>
                </a:solidFill>
                <a:effectLst/>
                <a:latin typeface="-apple-system"/>
              </a:rPr>
              <a:t> The dis</a:t>
            </a:r>
            <a:r>
              <a:rPr lang="en-US" dirty="0">
                <a:latin typeface="-apple-system"/>
              </a:rPr>
              <a:t>tribution of V1 and V40 as an example.</a:t>
            </a:r>
          </a:p>
          <a:p>
            <a:pPr algn="l">
              <a:buFont typeface="Arial" panose="020B0604020202020204" pitchFamily="34" charset="0"/>
              <a:buChar char="•"/>
            </a:pPr>
            <a:endParaRPr lang="en-US" b="0" i="0" dirty="0">
              <a:solidFill>
                <a:srgbClr val="000000"/>
              </a:solidFill>
              <a:effectLst/>
              <a:latin typeface="Helvetica Neue"/>
            </a:endParaRPr>
          </a:p>
        </p:txBody>
      </p:sp>
      <p:pic>
        <p:nvPicPr>
          <p:cNvPr id="2050" name="Picture 2">
            <a:extLst>
              <a:ext uri="{FF2B5EF4-FFF2-40B4-BE49-F238E27FC236}">
                <a16:creationId xmlns:a16="http://schemas.microsoft.com/office/drawing/2014/main" id="{36D640E8-4C2D-41EC-922D-7CBECB89B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04" y="796413"/>
            <a:ext cx="3599313" cy="34410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0E3C99E-0B70-48FA-AC66-335961AC7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84" y="2028983"/>
            <a:ext cx="2949933" cy="2825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EDA</a:t>
            </a:r>
            <a:endParaRPr dirty="0">
              <a:solidFill>
                <a:srgbClr val="000000"/>
              </a:solidFill>
              <a:latin typeface="Arial"/>
              <a:ea typeface="Arial"/>
              <a:cs typeface="Arial"/>
              <a:sym typeface="Arial"/>
            </a:endParaRPr>
          </a:p>
        </p:txBody>
      </p:sp>
      <p:pic>
        <p:nvPicPr>
          <p:cNvPr id="3074" name="Picture 2">
            <a:extLst>
              <a:ext uri="{FF2B5EF4-FFF2-40B4-BE49-F238E27FC236}">
                <a16:creationId xmlns:a16="http://schemas.microsoft.com/office/drawing/2014/main" id="{47F68BC2-BBD6-438C-B61E-D9D165C03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116" y="88575"/>
            <a:ext cx="7308970" cy="49663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B451028-0436-48C6-9375-B8AD838DAAAC}"/>
              </a:ext>
            </a:extLst>
          </p:cNvPr>
          <p:cNvSpPr txBox="1"/>
          <p:nvPr/>
        </p:nvSpPr>
        <p:spPr>
          <a:xfrm>
            <a:off x="141913" y="1062683"/>
            <a:ext cx="1698685" cy="2492990"/>
          </a:xfrm>
          <a:prstGeom prst="rect">
            <a:avLst/>
          </a:prstGeom>
          <a:noFill/>
        </p:spPr>
        <p:txBody>
          <a:bodyPr wrap="square" rtlCol="0">
            <a:spAutoFit/>
          </a:bodyPr>
          <a:lstStyle/>
          <a:p>
            <a:pPr marL="342900" indent="-342900">
              <a:buFont typeface="+mj-lt"/>
              <a:buAutoNum type="arabicPeriod"/>
            </a:pPr>
            <a:r>
              <a:rPr lang="en-US" sz="1200" dirty="0"/>
              <a:t>All the 40 variable have a near normal distribution.</a:t>
            </a:r>
          </a:p>
          <a:p>
            <a:pPr marL="342900" indent="-342900">
              <a:buFont typeface="+mj-lt"/>
              <a:buAutoNum type="arabicPeriod"/>
            </a:pPr>
            <a:endParaRPr lang="en-US" sz="1200" dirty="0"/>
          </a:p>
          <a:p>
            <a:pPr marL="342900" indent="-342900">
              <a:buFont typeface="+mj-lt"/>
              <a:buAutoNum type="arabicPeriod"/>
            </a:pPr>
            <a:r>
              <a:rPr lang="en-US" sz="1200" dirty="0"/>
              <a:t>There are outliers.</a:t>
            </a:r>
          </a:p>
          <a:p>
            <a:pPr marL="342900" indent="-342900">
              <a:buFont typeface="+mj-lt"/>
              <a:buAutoNum type="arabicPeriod"/>
            </a:pPr>
            <a:endParaRPr lang="en-US" sz="1200" dirty="0"/>
          </a:p>
          <a:p>
            <a:pPr marL="342900" indent="-342900">
              <a:buFont typeface="+mj-lt"/>
              <a:buAutoNum type="arabicPeriod"/>
            </a:pPr>
            <a:r>
              <a:rPr lang="en-US" sz="1200" dirty="0"/>
              <a:t>No specific treatment for the outliers as they are part of the  natural data.</a:t>
            </a:r>
            <a:endParaRPr lang="en-SG" sz="1200" dirty="0"/>
          </a:p>
        </p:txBody>
      </p:sp>
    </p:spTree>
    <p:extLst>
      <p:ext uri="{BB962C8B-B14F-4D97-AF65-F5344CB8AC3E}">
        <p14:creationId xmlns:p14="http://schemas.microsoft.com/office/powerpoint/2010/main" val="1904379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EDA</a:t>
            </a:r>
            <a:endParaRPr dirty="0">
              <a:solidFill>
                <a:srgbClr val="000000"/>
              </a:solidFill>
              <a:latin typeface="Arial"/>
              <a:ea typeface="Arial"/>
              <a:cs typeface="Arial"/>
              <a:sym typeface="Arial"/>
            </a:endParaRPr>
          </a:p>
        </p:txBody>
      </p:sp>
      <p:pic>
        <p:nvPicPr>
          <p:cNvPr id="4098" name="Picture 2">
            <a:extLst>
              <a:ext uri="{FF2B5EF4-FFF2-40B4-BE49-F238E27FC236}">
                <a16:creationId xmlns:a16="http://schemas.microsoft.com/office/drawing/2014/main" id="{F1BAC674-35C3-44E9-9C02-1E7AB433C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831" y="41296"/>
            <a:ext cx="6530586" cy="48698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5020E2-EC5B-48AF-83CB-C75B8ADB4AFC}"/>
              </a:ext>
            </a:extLst>
          </p:cNvPr>
          <p:cNvSpPr txBox="1"/>
          <p:nvPr/>
        </p:nvSpPr>
        <p:spPr>
          <a:xfrm>
            <a:off x="202550" y="1126777"/>
            <a:ext cx="1785533" cy="2123658"/>
          </a:xfrm>
          <a:prstGeom prst="rect">
            <a:avLst/>
          </a:prstGeom>
          <a:noFill/>
        </p:spPr>
        <p:txBody>
          <a:bodyPr wrap="square" rtlCol="0">
            <a:spAutoFit/>
          </a:bodyPr>
          <a:lstStyle/>
          <a:p>
            <a:pPr marL="342900" indent="-342900">
              <a:buFont typeface="+mj-lt"/>
              <a:buAutoNum type="arabicPeriod"/>
            </a:pPr>
            <a:r>
              <a:rPr lang="en-US" sz="1200" dirty="0"/>
              <a:t>There is no specific correlation of dependent variables w.r.t to Target variable.</a:t>
            </a:r>
          </a:p>
          <a:p>
            <a:pPr marL="342900" indent="-342900">
              <a:buFont typeface="+mj-lt"/>
              <a:buAutoNum type="arabicPeriod"/>
            </a:pPr>
            <a:endParaRPr lang="en-US" sz="1200" dirty="0"/>
          </a:p>
          <a:p>
            <a:pPr marL="342900" indent="-342900">
              <a:buFont typeface="+mj-lt"/>
              <a:buAutoNum type="arabicPeriod"/>
            </a:pPr>
            <a:r>
              <a:rPr lang="en-US" sz="1200" dirty="0"/>
              <a:t>There are some variable that have strong positive and negative correlation.</a:t>
            </a:r>
            <a:endParaRPr lang="en-SG" sz="1200" dirty="0"/>
          </a:p>
        </p:txBody>
      </p:sp>
    </p:spTree>
    <p:extLst>
      <p:ext uri="{BB962C8B-B14F-4D97-AF65-F5344CB8AC3E}">
        <p14:creationId xmlns:p14="http://schemas.microsoft.com/office/powerpoint/2010/main" val="2189538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5"/>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Building – </a:t>
            </a:r>
            <a:r>
              <a:rPr lang="en-SG" dirty="0">
                <a:solidFill>
                  <a:srgbClr val="000000"/>
                </a:solidFill>
                <a:latin typeface="Arial"/>
                <a:ea typeface="Arial"/>
                <a:cs typeface="Arial"/>
                <a:sym typeface="Arial"/>
              </a:rPr>
              <a:t>The data set is imbalanced</a:t>
            </a:r>
            <a:endParaRPr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43984E4-3909-4982-A141-E8380331051A}"/>
              </a:ext>
            </a:extLst>
          </p:cNvPr>
          <p:cNvPicPr>
            <a:picLocks noChangeAspect="1"/>
          </p:cNvPicPr>
          <p:nvPr/>
        </p:nvPicPr>
        <p:blipFill>
          <a:blip r:embed="rId3"/>
          <a:stretch>
            <a:fillRect/>
          </a:stretch>
        </p:blipFill>
        <p:spPr>
          <a:xfrm>
            <a:off x="2135053" y="2048985"/>
            <a:ext cx="6030167" cy="2591162"/>
          </a:xfrm>
          <a:prstGeom prst="rect">
            <a:avLst/>
          </a:prstGeom>
        </p:spPr>
      </p:pic>
      <p:pic>
        <p:nvPicPr>
          <p:cNvPr id="5" name="Picture 4">
            <a:extLst>
              <a:ext uri="{FF2B5EF4-FFF2-40B4-BE49-F238E27FC236}">
                <a16:creationId xmlns:a16="http://schemas.microsoft.com/office/drawing/2014/main" id="{F3A9C330-A32E-4F8E-8A1C-7C20EEF69DF9}"/>
              </a:ext>
            </a:extLst>
          </p:cNvPr>
          <p:cNvPicPr>
            <a:picLocks noChangeAspect="1"/>
          </p:cNvPicPr>
          <p:nvPr/>
        </p:nvPicPr>
        <p:blipFill>
          <a:blip r:embed="rId4"/>
          <a:stretch>
            <a:fillRect/>
          </a:stretch>
        </p:blipFill>
        <p:spPr>
          <a:xfrm>
            <a:off x="695697" y="813482"/>
            <a:ext cx="5239481" cy="1086002"/>
          </a:xfrm>
          <a:prstGeom prst="rect">
            <a:avLst/>
          </a:prstGeom>
        </p:spPr>
      </p:pic>
    </p:spTree>
    <p:extLst>
      <p:ext uri="{BB962C8B-B14F-4D97-AF65-F5344CB8AC3E}">
        <p14:creationId xmlns:p14="http://schemas.microsoft.com/office/powerpoint/2010/main" val="787481467"/>
      </p:ext>
    </p:extLst>
  </p:cSld>
  <p:clrMapOvr>
    <a:masterClrMapping/>
  </p:clrMapOvr>
</p:sld>
</file>

<file path=ppt/theme/theme1.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1306</Words>
  <Application>Microsoft Office PowerPoint</Application>
  <PresentationFormat>On-screen Show (16:9)</PresentationFormat>
  <Paragraphs>171</Paragraphs>
  <Slides>30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-apple-system</vt:lpstr>
      <vt:lpstr>Calibri</vt:lpstr>
      <vt:lpstr>Arial</vt:lpstr>
      <vt:lpstr>Nunito ExtraBold</vt:lpstr>
      <vt:lpstr>Nunito SemiBold</vt:lpstr>
      <vt:lpstr>Helvetica Neue</vt:lpstr>
      <vt:lpstr>Nunito</vt:lpstr>
      <vt:lpstr>lato</vt:lpstr>
      <vt:lpstr>Just Logo</vt:lpstr>
      <vt:lpstr>ReneWind</vt:lpstr>
      <vt:lpstr>Background</vt:lpstr>
      <vt:lpstr>Business Problem Overview and Solution Approach</vt:lpstr>
      <vt:lpstr>Business Problem Overview and Solution Approach</vt:lpstr>
      <vt:lpstr>Data Overview </vt:lpstr>
      <vt:lpstr>Exploratory Data Analysis</vt:lpstr>
      <vt:lpstr>EDA</vt:lpstr>
      <vt:lpstr>EDA</vt:lpstr>
      <vt:lpstr>Model Building – The data set is imbalanced</vt:lpstr>
      <vt:lpstr>Model Building – With Original Data</vt:lpstr>
      <vt:lpstr>Model Building – Algorithm Comparison – With original data</vt:lpstr>
      <vt:lpstr>Model Building – With Over Sampled Data</vt:lpstr>
      <vt:lpstr>Model Building – With Over Sampled Data</vt:lpstr>
      <vt:lpstr>Model Building – Algorithm Comparison – With Over Sampled Data</vt:lpstr>
      <vt:lpstr>Model Building – With Over Under Sampled Data</vt:lpstr>
      <vt:lpstr>Model Building – With Under Sampled Data</vt:lpstr>
      <vt:lpstr>Model Building – Algorithm Comparison – With Under Sampled Data</vt:lpstr>
      <vt:lpstr>Model Selection</vt:lpstr>
      <vt:lpstr>1- Random Forest - With Original Data - Tuning</vt:lpstr>
      <vt:lpstr>2-Gradient Boost Classifier - With Oversampled Data - Tuning </vt:lpstr>
      <vt:lpstr>3- Xgboost Classifier - With Under Sampled Data - Tuning </vt:lpstr>
      <vt:lpstr>4- Xgboost with original data - Tuning  </vt:lpstr>
      <vt:lpstr>5- Random forest with over Sampled Data - Tuning </vt:lpstr>
      <vt:lpstr>6- Xgboost with over sampled data - Tuning </vt:lpstr>
      <vt:lpstr>Feature Importance:   Xgboost with original data</vt:lpstr>
      <vt:lpstr>Model Performance comparison &amp; choosing the final   model</vt:lpstr>
      <vt:lpstr>Feature Importance:   Random forest with  over sampled data</vt:lpstr>
      <vt:lpstr>Pipelines to build the final model </vt:lpstr>
      <vt:lpstr>Business Insights and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Presentation</dc:title>
  <dc:creator>user</dc:creator>
  <cp:lastModifiedBy>Dayanithi Selvaraji</cp:lastModifiedBy>
  <cp:revision>145</cp:revision>
  <dcterms:modified xsi:type="dcterms:W3CDTF">2021-10-29T22:11:30Z</dcterms:modified>
</cp:coreProperties>
</file>